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00" d="100"/>
          <a:sy n="100" d="100"/>
        </p:scale>
        <p:origin x="93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2662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543800" y="-1463040"/>
            <a:ext cx="5943600" cy="5943600"/>
          </a:xfrm>
          <a:prstGeom prst="ellipse">
            <a:avLst/>
          </a:prstGeom>
          <a:solidFill>
            <a:srgbClr val="1E2F5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" name="Shape 1"/>
          <p:cNvSpPr/>
          <p:nvPr/>
        </p:nvSpPr>
        <p:spPr>
          <a:xfrm>
            <a:off x="8366760" y="-640080"/>
            <a:ext cx="4297680" cy="4297680"/>
          </a:xfrm>
          <a:prstGeom prst="ellipse">
            <a:avLst/>
          </a:prstGeom>
          <a:solidFill>
            <a:srgbClr val="223864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4" name="Shape 2"/>
          <p:cNvSpPr/>
          <p:nvPr/>
        </p:nvSpPr>
        <p:spPr>
          <a:xfrm>
            <a:off x="9189720" y="182880"/>
            <a:ext cx="2651760" cy="2651760"/>
          </a:xfrm>
          <a:prstGeom prst="ellipse">
            <a:avLst/>
          </a:prstGeom>
          <a:solidFill>
            <a:srgbClr val="E0A83C"/>
          </a:solidFill>
          <a:ln/>
          <a:effectLst>
            <a:outerShdw blurRad="152400" dist="38100" dir="54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ID" dirty="0"/>
          </a:p>
        </p:txBody>
      </p:sp>
      <p:sp>
        <p:nvSpPr>
          <p:cNvPr id="5" name="Text 3"/>
          <p:cNvSpPr/>
          <p:nvPr/>
        </p:nvSpPr>
        <p:spPr>
          <a:xfrm>
            <a:off x="9189720" y="182880"/>
            <a:ext cx="265176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40080" y="13716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0A8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PEMERINTAH KABUPATEN WONOSOBO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1920240"/>
            <a:ext cx="84124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Interoperabilitas Aplikasi</a:t>
            </a:r>
            <a:endParaRPr lang="en-US" sz="42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dan Data Kepegawaian</a:t>
            </a:r>
            <a:endParaRPr lang="en-US" sz="4200" dirty="0"/>
          </a:p>
        </p:txBody>
      </p:sp>
      <p:sp>
        <p:nvSpPr>
          <p:cNvPr id="8" name="Text 6"/>
          <p:cNvSpPr/>
          <p:nvPr/>
        </p:nvSpPr>
        <p:spPr>
          <a:xfrm>
            <a:off x="640080" y="3977640"/>
            <a:ext cx="7589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F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SIMPEG sebagai Basis Data Utama </a:t>
            </a:r>
            <a:r>
              <a:rPr lang="en-US" sz="1500" i="1" dirty="0" err="1">
                <a:solidFill>
                  <a:srgbClr val="CF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Kepegawaian</a:t>
            </a:r>
            <a:r>
              <a:rPr lang="en-US" sz="1500" i="1" dirty="0">
                <a:solidFill>
                  <a:srgbClr val="CF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terintegrasi dengan aplikasi layanan ASN dan SIASN BKN melalui web service API.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40080" y="5806440"/>
            <a:ext cx="2011680" cy="0"/>
          </a:xfrm>
          <a:prstGeom prst="line">
            <a:avLst/>
          </a:prstGeom>
          <a:noFill/>
          <a:ln w="25400">
            <a:solidFill>
              <a:srgbClr val="E0A83C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10" name="Text 8"/>
          <p:cNvSpPr/>
          <p:nvPr/>
        </p:nvSpPr>
        <p:spPr>
          <a:xfrm>
            <a:off x="640080" y="5943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Badan </a:t>
            </a:r>
            <a:r>
              <a:rPr lang="en-US" sz="1200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Kepegawaian</a:t>
            </a:r>
            <a:r>
              <a:rPr lang="en-US" sz="1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Daerah</a:t>
            </a:r>
            <a:endParaRPr lang="en-US" sz="1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Kabupaten Wonosobo — 2026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2" name="Picture 11" descr="A red and yellow emblem with a white ribbon and a green and red shield&#10;&#10;Description automatically generated">
            <a:extLst>
              <a:ext uri="{FF2B5EF4-FFF2-40B4-BE49-F238E27FC236}">
                <a16:creationId xmlns:a16="http://schemas.microsoft.com/office/drawing/2014/main" id="{523D8273-4E72-9AEC-461B-6F9707D805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2042" y="750570"/>
            <a:ext cx="1467115" cy="16459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 DEPAN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Tantangan dan Rencana Pengembangan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TANTANGAN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548640" y="2057400"/>
            <a:ext cx="5394960" cy="77724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6" name="Text 4"/>
          <p:cNvSpPr/>
          <p:nvPr/>
        </p:nvSpPr>
        <p:spPr>
          <a:xfrm>
            <a:off x="777240" y="2057400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Standardisasi format &amp; keamanan API antar-aplikasi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2990088"/>
            <a:ext cx="5394960" cy="77724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8" name="Text 6"/>
          <p:cNvSpPr/>
          <p:nvPr/>
        </p:nvSpPr>
        <p:spPr>
          <a:xfrm>
            <a:off x="777240" y="2990088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Konsistensi pemutakhiran data di sumber (SIMPEG)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3922776"/>
            <a:ext cx="5394960" cy="77724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0" name="Text 8"/>
          <p:cNvSpPr/>
          <p:nvPr/>
        </p:nvSpPr>
        <p:spPr>
          <a:xfrm>
            <a:off x="777240" y="3922776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Kesiapan infrastruktur &amp; jaringan perangkat daerah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4855464"/>
            <a:ext cx="5394960" cy="77724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2" name="Text 10"/>
          <p:cNvSpPr/>
          <p:nvPr/>
        </p:nvSpPr>
        <p:spPr>
          <a:xfrm>
            <a:off x="777240" y="4855464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Tata kelola akses (data governance) lintas OPD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263640" y="1554480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RENCANA PENGEMBANGAN</a:t>
            </a: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6263640" y="2057400"/>
            <a:ext cx="5394960" cy="777240"/>
          </a:xfrm>
          <a:prstGeom prst="rect">
            <a:avLst/>
          </a:prstGeom>
          <a:solidFill>
            <a:srgbClr val="16233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5" name="Text 13"/>
          <p:cNvSpPr/>
          <p:nvPr/>
        </p:nvSpPr>
        <p:spPr>
          <a:xfrm>
            <a:off x="6492240" y="2057400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Perluasan integrasi ke aplikasi berbasis pegawai lainnya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263640" y="2990088"/>
            <a:ext cx="5394960" cy="777240"/>
          </a:xfrm>
          <a:prstGeom prst="rect">
            <a:avLst/>
          </a:prstGeom>
          <a:solidFill>
            <a:srgbClr val="16233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7" name="Text 15"/>
          <p:cNvSpPr/>
          <p:nvPr/>
        </p:nvSpPr>
        <p:spPr>
          <a:xfrm>
            <a:off x="6492240" y="2990088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Penerapan SSO menyeluruh di seluruh aplikasi turunan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263640" y="3922776"/>
            <a:ext cx="5394960" cy="777240"/>
          </a:xfrm>
          <a:prstGeom prst="rect">
            <a:avLst/>
          </a:prstGeom>
          <a:solidFill>
            <a:srgbClr val="16233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9" name="Text 17"/>
          <p:cNvSpPr/>
          <p:nvPr/>
        </p:nvSpPr>
        <p:spPr>
          <a:xfrm>
            <a:off x="6492240" y="3922776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Penguatan keamanan API (autentikasi &amp; enkripsi data)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263640" y="4855464"/>
            <a:ext cx="5394960" cy="777240"/>
          </a:xfrm>
          <a:prstGeom prst="rect">
            <a:avLst/>
          </a:prstGeom>
          <a:solidFill>
            <a:srgbClr val="16233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1" name="Text 19"/>
          <p:cNvSpPr/>
          <p:nvPr/>
        </p:nvSpPr>
        <p:spPr>
          <a:xfrm>
            <a:off x="6492240" y="4855464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 monitoring integrasi data secara terpusat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Interoperabilitas SIMPEG Kabupaten Wonosobo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6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3840480"/>
            <a:ext cx="5486400" cy="5486400"/>
          </a:xfrm>
          <a:prstGeom prst="ellipse">
            <a:avLst/>
          </a:prstGeom>
          <a:solidFill>
            <a:srgbClr val="1E2F52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" name="Shape 1"/>
          <p:cNvSpPr/>
          <p:nvPr/>
        </p:nvSpPr>
        <p:spPr>
          <a:xfrm>
            <a:off x="9875520" y="-1828800"/>
            <a:ext cx="4572000" cy="4572000"/>
          </a:xfrm>
          <a:prstGeom prst="ellipse">
            <a:avLst/>
          </a:prstGeom>
          <a:solidFill>
            <a:srgbClr val="223864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4" name="Text 2"/>
          <p:cNvSpPr/>
          <p:nvPr/>
        </p:nvSpPr>
        <p:spPr>
          <a:xfrm>
            <a:off x="914400" y="2286000"/>
            <a:ext cx="10332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CFE3F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SIMPEG sebagai fondasi tunggal data kepegawaian —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914400" y="2834640"/>
            <a:ext cx="10332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terhubung, konsisten, dan andal.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394960" y="3794760"/>
            <a:ext cx="1371600" cy="0"/>
          </a:xfrm>
          <a:prstGeom prst="line">
            <a:avLst/>
          </a:prstGeom>
          <a:noFill/>
          <a:ln w="25400">
            <a:solidFill>
              <a:srgbClr val="E0A83C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7" name="Text 5"/>
          <p:cNvSpPr/>
          <p:nvPr/>
        </p:nvSpPr>
        <p:spPr>
          <a:xfrm>
            <a:off x="914400" y="4023360"/>
            <a:ext cx="10332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0A8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Terima Kasih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14400" y="4572000"/>
            <a:ext cx="10332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Pemerintah Kabupaten Wonosobo — Interoperabilitas Aplikasi dan Data SIMPEG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LATAR BELAKANG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Kepegawaian yang Tersebar, Layanan yang Terfragmentasi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349240" cy="1965960"/>
          </a:xfrm>
          <a:prstGeom prst="rect">
            <a:avLst/>
          </a:prstGeom>
          <a:solidFill>
            <a:srgbClr val="F4F7FA"/>
          </a:solidFill>
          <a:ln/>
          <a:effectLst>
            <a:outerShdw blurRad="76200" dist="25400" dir="5400000" algn="bl" rotWithShape="0">
              <a:srgbClr val="9AA7B8">
                <a:alpha val="25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5" name="Text 3"/>
          <p:cNvSpPr/>
          <p:nvPr/>
        </p:nvSpPr>
        <p:spPr>
          <a:xfrm>
            <a:off x="822960" y="2029968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C9D3E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822960" y="2606040"/>
            <a:ext cx="4800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Banyak Aplikasi, Banyak Data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2960" y="3017520"/>
            <a:ext cx="4800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Setiap layanan kepegawaian (presensi, kinerja, jabatan, dsb.) selama ini cenderung mengelola data pegawainya sendiri-sendiri.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355080" y="1828800"/>
            <a:ext cx="5349240" cy="1965960"/>
          </a:xfrm>
          <a:prstGeom prst="rect">
            <a:avLst/>
          </a:prstGeom>
          <a:solidFill>
            <a:srgbClr val="F4F7FA"/>
          </a:solidFill>
          <a:ln/>
          <a:effectLst>
            <a:outerShdw blurRad="76200" dist="25400" dir="5400000" algn="bl" rotWithShape="0">
              <a:srgbClr val="9AA7B8">
                <a:alpha val="25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9" name="Text 7"/>
          <p:cNvSpPr/>
          <p:nvPr/>
        </p:nvSpPr>
        <p:spPr>
          <a:xfrm>
            <a:off x="6629400" y="2029968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C9D3E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6629400" y="2606040"/>
            <a:ext cx="4800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Risiko Inkonsistensi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629400" y="3017520"/>
            <a:ext cx="4800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yang sama diinput berulang di banyak sistem berpotensi berbeda satu sama lain dan sulit dijaga akurasinya.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4114800"/>
            <a:ext cx="5349240" cy="1965960"/>
          </a:xfrm>
          <a:prstGeom prst="rect">
            <a:avLst/>
          </a:prstGeom>
          <a:solidFill>
            <a:srgbClr val="F4F7FA"/>
          </a:solidFill>
          <a:ln/>
          <a:effectLst>
            <a:outerShdw blurRad="76200" dist="25400" dir="5400000" algn="bl" rotWithShape="0">
              <a:srgbClr val="9AA7B8">
                <a:alpha val="25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13" name="Text 11"/>
          <p:cNvSpPr/>
          <p:nvPr/>
        </p:nvSpPr>
        <p:spPr>
          <a:xfrm>
            <a:off x="822960" y="4315968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C9D3E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822960" y="4892040"/>
            <a:ext cx="4800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Beban Administrasi ASN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2960" y="5303520"/>
            <a:ext cx="4800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Pegawai dan admin harus memperbarui data yang sama di berbagai aplikasi secara manual.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355080" y="4114800"/>
            <a:ext cx="5349240" cy="1965960"/>
          </a:xfrm>
          <a:prstGeom prst="rect">
            <a:avLst/>
          </a:prstGeom>
          <a:solidFill>
            <a:srgbClr val="F4F7FA"/>
          </a:solidFill>
          <a:ln/>
          <a:effectLst>
            <a:outerShdw blurRad="76200" dist="25400" dir="5400000" algn="bl" rotWithShape="0">
              <a:srgbClr val="9AA7B8">
                <a:alpha val="25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17" name="Text 15"/>
          <p:cNvSpPr/>
          <p:nvPr/>
        </p:nvSpPr>
        <p:spPr>
          <a:xfrm>
            <a:off x="6629400" y="4315968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C9D3E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6629400" y="4892040"/>
            <a:ext cx="4800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Kebutuhan Satu Sumber Data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629400" y="5303520"/>
            <a:ext cx="4800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Diperlukan satu basis data kepegawaian yang menjadi acuan tunggal dan valid bagi seluruh aplikasi berbasis pegawai.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Interoperabilitas SIMPEG Kabupaten Wonosobo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6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0A8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KONSEP DASAR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Interoperabilitas: Satu Data, Banyak Layanan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5486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CF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Interoperabilitas adalah kemampuan berbagai sistem/aplikasi untuk saling terhubung, bertukar, dan menggunakan data secara konsisten — tanpa duplikasi entri data.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48640" y="2834640"/>
            <a:ext cx="310896" cy="310896"/>
          </a:xfrm>
          <a:prstGeom prst="ellipse">
            <a:avLst/>
          </a:prstGeom>
          <a:solidFill>
            <a:srgbClr val="E0A83C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6" name="Text 4"/>
          <p:cNvSpPr/>
          <p:nvPr/>
        </p:nvSpPr>
        <p:spPr>
          <a:xfrm>
            <a:off x="1051560" y="2761488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Input Sekali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51560" y="3090672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F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pegawai dientri dan dimutakhirkan satu kali di SIMPEG.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48640" y="3703320"/>
            <a:ext cx="310896" cy="310896"/>
          </a:xfrm>
          <a:prstGeom prst="ellipse">
            <a:avLst/>
          </a:prstGeom>
          <a:solidFill>
            <a:srgbClr val="E0A83C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9" name="Text 7"/>
          <p:cNvSpPr/>
          <p:nvPr/>
        </p:nvSpPr>
        <p:spPr>
          <a:xfrm>
            <a:off x="1051560" y="3630168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Pakai Berulang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051560" y="3959352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F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Aplikasi lain mengambil data tersebut kapan pun dibutuhkan via API.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48640" y="4572000"/>
            <a:ext cx="310896" cy="310896"/>
          </a:xfrm>
          <a:prstGeom prst="ellipse">
            <a:avLst/>
          </a:prstGeom>
          <a:solidFill>
            <a:srgbClr val="E0A83C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2" name="Text 10"/>
          <p:cNvSpPr/>
          <p:nvPr/>
        </p:nvSpPr>
        <p:spPr>
          <a:xfrm>
            <a:off x="1051560" y="4498848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Selalu Konsisten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051560" y="4828032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F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Perubahan di SIMPEG otomatis tercermin di seluruh aplikasi terhubung.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001000" y="2651760"/>
            <a:ext cx="1737360" cy="1737360"/>
          </a:xfrm>
          <a:prstGeom prst="ellipse">
            <a:avLst/>
          </a:prstGeom>
          <a:solidFill>
            <a:srgbClr val="E0A83C"/>
          </a:solidFill>
          <a:ln/>
          <a:effectLst>
            <a:outerShdw blurRad="127000" dist="254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15" name="Text 13"/>
          <p:cNvSpPr/>
          <p:nvPr/>
        </p:nvSpPr>
        <p:spPr>
          <a:xfrm>
            <a:off x="8001000" y="2651760"/>
            <a:ext cx="173736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SIMPEG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 flipV="1">
            <a:off x="8869680" y="1479042"/>
            <a:ext cx="9144" cy="2041398"/>
          </a:xfrm>
          <a:prstGeom prst="line">
            <a:avLst/>
          </a:prstGeom>
          <a:noFill/>
          <a:ln w="19050">
            <a:solidFill>
              <a:srgbClr val="1C7293"/>
            </a:solidFill>
            <a:prstDash val="dash"/>
          </a:ln>
        </p:spPr>
        <p:txBody>
          <a:bodyPr/>
          <a:lstStyle/>
          <a:p>
            <a:endParaRPr lang="en-ID"/>
          </a:p>
        </p:txBody>
      </p:sp>
      <p:sp>
        <p:nvSpPr>
          <p:cNvPr id="17" name="Shape 15"/>
          <p:cNvSpPr/>
          <p:nvPr/>
        </p:nvSpPr>
        <p:spPr>
          <a:xfrm>
            <a:off x="8412480" y="1113282"/>
            <a:ext cx="914400" cy="731520"/>
          </a:xfrm>
          <a:prstGeom prst="ellipse">
            <a:avLst/>
          </a:prstGeom>
          <a:solidFill>
            <a:srgbClr val="1E2F52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ID" sz="4000"/>
          </a:p>
        </p:txBody>
      </p:sp>
      <p:sp>
        <p:nvSpPr>
          <p:cNvPr id="18" name="Text 16"/>
          <p:cNvSpPr/>
          <p:nvPr/>
        </p:nvSpPr>
        <p:spPr>
          <a:xfrm>
            <a:off x="8412480" y="1113282"/>
            <a:ext cx="914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Kinerja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 flipV="1">
            <a:off x="8869680" y="2499741"/>
            <a:ext cx="1860950" cy="1020699"/>
          </a:xfrm>
          <a:prstGeom prst="line">
            <a:avLst/>
          </a:prstGeom>
          <a:noFill/>
          <a:ln w="19050">
            <a:solidFill>
              <a:srgbClr val="1C7293"/>
            </a:solidFill>
            <a:prstDash val="dash"/>
          </a:ln>
        </p:spPr>
        <p:txBody>
          <a:bodyPr/>
          <a:lstStyle/>
          <a:p>
            <a:endParaRPr lang="en-ID"/>
          </a:p>
        </p:txBody>
      </p:sp>
      <p:sp>
        <p:nvSpPr>
          <p:cNvPr id="20" name="Shape 18"/>
          <p:cNvSpPr/>
          <p:nvPr/>
        </p:nvSpPr>
        <p:spPr>
          <a:xfrm>
            <a:off x="10273430" y="2133981"/>
            <a:ext cx="914400" cy="731520"/>
          </a:xfrm>
          <a:prstGeom prst="ellipse">
            <a:avLst/>
          </a:prstGeom>
          <a:solidFill>
            <a:srgbClr val="1E2F52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ID" sz="2800"/>
          </a:p>
        </p:txBody>
      </p:sp>
      <p:sp>
        <p:nvSpPr>
          <p:cNvPr id="21" name="Text 19"/>
          <p:cNvSpPr/>
          <p:nvPr/>
        </p:nvSpPr>
        <p:spPr>
          <a:xfrm>
            <a:off x="10273430" y="2133981"/>
            <a:ext cx="914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Presensi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8869680" y="3520440"/>
            <a:ext cx="1860950" cy="1020699"/>
          </a:xfrm>
          <a:prstGeom prst="line">
            <a:avLst/>
          </a:prstGeom>
          <a:noFill/>
          <a:ln w="19050">
            <a:solidFill>
              <a:srgbClr val="1C7293"/>
            </a:solidFill>
            <a:prstDash val="dash"/>
          </a:ln>
        </p:spPr>
        <p:txBody>
          <a:bodyPr/>
          <a:lstStyle/>
          <a:p>
            <a:endParaRPr lang="en-ID"/>
          </a:p>
        </p:txBody>
      </p:sp>
      <p:sp>
        <p:nvSpPr>
          <p:cNvPr id="23" name="Shape 21"/>
          <p:cNvSpPr/>
          <p:nvPr/>
        </p:nvSpPr>
        <p:spPr>
          <a:xfrm>
            <a:off x="10273430" y="4175379"/>
            <a:ext cx="914400" cy="731520"/>
          </a:xfrm>
          <a:prstGeom prst="ellipse">
            <a:avLst/>
          </a:prstGeom>
          <a:solidFill>
            <a:srgbClr val="1E2F52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24" name="Text 22"/>
          <p:cNvSpPr/>
          <p:nvPr/>
        </p:nvSpPr>
        <p:spPr>
          <a:xfrm>
            <a:off x="10273430" y="4175379"/>
            <a:ext cx="914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Jabatan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8869680" y="3520440"/>
            <a:ext cx="9144" cy="2041398"/>
          </a:xfrm>
          <a:prstGeom prst="line">
            <a:avLst/>
          </a:prstGeom>
          <a:noFill/>
          <a:ln w="19050">
            <a:solidFill>
              <a:srgbClr val="1C7293"/>
            </a:solidFill>
            <a:prstDash val="dash"/>
          </a:ln>
        </p:spPr>
        <p:txBody>
          <a:bodyPr/>
          <a:lstStyle/>
          <a:p>
            <a:endParaRPr lang="en-ID"/>
          </a:p>
        </p:txBody>
      </p:sp>
      <p:sp>
        <p:nvSpPr>
          <p:cNvPr id="26" name="Shape 24"/>
          <p:cNvSpPr/>
          <p:nvPr/>
        </p:nvSpPr>
        <p:spPr>
          <a:xfrm>
            <a:off x="8412480" y="5196078"/>
            <a:ext cx="914400" cy="731520"/>
          </a:xfrm>
          <a:prstGeom prst="ellipse">
            <a:avLst/>
          </a:prstGeom>
          <a:solidFill>
            <a:srgbClr val="1E2F52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ID" sz="2800"/>
          </a:p>
        </p:txBody>
      </p:sp>
      <p:sp>
        <p:nvSpPr>
          <p:cNvPr id="27" name="Text 25"/>
          <p:cNvSpPr/>
          <p:nvPr/>
        </p:nvSpPr>
        <p:spPr>
          <a:xfrm>
            <a:off x="8412480" y="5196078"/>
            <a:ext cx="914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Diklat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 flipH="1">
            <a:off x="7008730" y="3520440"/>
            <a:ext cx="1860950" cy="1020699"/>
          </a:xfrm>
          <a:prstGeom prst="line">
            <a:avLst/>
          </a:prstGeom>
          <a:noFill/>
          <a:ln w="19050">
            <a:solidFill>
              <a:srgbClr val="1C7293"/>
            </a:solidFill>
            <a:prstDash val="dash"/>
          </a:ln>
        </p:spPr>
        <p:txBody>
          <a:bodyPr/>
          <a:lstStyle/>
          <a:p>
            <a:endParaRPr lang="en-ID"/>
          </a:p>
        </p:txBody>
      </p:sp>
      <p:sp>
        <p:nvSpPr>
          <p:cNvPr id="29" name="Shape 27"/>
          <p:cNvSpPr/>
          <p:nvPr/>
        </p:nvSpPr>
        <p:spPr>
          <a:xfrm>
            <a:off x="6551530" y="4175379"/>
            <a:ext cx="914400" cy="731520"/>
          </a:xfrm>
          <a:prstGeom prst="ellipse">
            <a:avLst/>
          </a:prstGeom>
          <a:solidFill>
            <a:srgbClr val="1E2F52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ID" sz="2800"/>
          </a:p>
        </p:txBody>
      </p:sp>
      <p:sp>
        <p:nvSpPr>
          <p:cNvPr id="30" name="Text 28"/>
          <p:cNvSpPr/>
          <p:nvPr/>
        </p:nvSpPr>
        <p:spPr>
          <a:xfrm>
            <a:off x="6551530" y="4175379"/>
            <a:ext cx="914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SSO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 flipH="1" flipV="1">
            <a:off x="7008730" y="2499741"/>
            <a:ext cx="1860950" cy="1020699"/>
          </a:xfrm>
          <a:prstGeom prst="line">
            <a:avLst/>
          </a:prstGeom>
          <a:noFill/>
          <a:ln w="19050">
            <a:solidFill>
              <a:srgbClr val="1C7293"/>
            </a:solidFill>
            <a:prstDash val="dash"/>
          </a:ln>
        </p:spPr>
        <p:txBody>
          <a:bodyPr/>
          <a:lstStyle/>
          <a:p>
            <a:endParaRPr lang="en-ID"/>
          </a:p>
        </p:txBody>
      </p:sp>
      <p:sp>
        <p:nvSpPr>
          <p:cNvPr id="32" name="Shape 30"/>
          <p:cNvSpPr/>
          <p:nvPr/>
        </p:nvSpPr>
        <p:spPr>
          <a:xfrm>
            <a:off x="6551530" y="2133981"/>
            <a:ext cx="914400" cy="731520"/>
          </a:xfrm>
          <a:prstGeom prst="ellipse">
            <a:avLst/>
          </a:prstGeom>
          <a:solidFill>
            <a:srgbClr val="1E2F52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ID" sz="2800"/>
          </a:p>
        </p:txBody>
      </p:sp>
      <p:sp>
        <p:nvSpPr>
          <p:cNvPr id="33" name="Text 31"/>
          <p:cNvSpPr/>
          <p:nvPr/>
        </p:nvSpPr>
        <p:spPr>
          <a:xfrm>
            <a:off x="6551530" y="2133981"/>
            <a:ext cx="914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Struktur</a:t>
            </a:r>
            <a:endParaRPr lang="en-US" sz="12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en-US" sz="1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Organisasi</a:t>
            </a:r>
            <a:endParaRPr lang="en-US" sz="12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F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Interoperabilitas SIMPEG Kabupaten Wonosobo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PERAN STRATEGIS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SIMPEG sebagai Basis Data Utama Kepegawaian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Seluruh data dasar pegawai dikelola dan dimutakhirkan di SIMPEG, kemudian didistribusikan ke aplikasi berbasis pegawai lainnya melalui layanan API — menjadikan SIMPEG rujukan </a:t>
            </a:r>
            <a:r>
              <a:rPr lang="en-US" sz="1350" dirty="0" err="1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tunggal</a:t>
            </a:r>
            <a:r>
              <a:rPr lang="en-US" sz="13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data kepegawaian di Kabupaten Wonosobo.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514600"/>
            <a:ext cx="3611880" cy="329184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6" name="Text 4"/>
          <p:cNvSpPr/>
          <p:nvPr/>
        </p:nvSpPr>
        <p:spPr>
          <a:xfrm>
            <a:off x="822960" y="2770632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Utama Pegawai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22960" y="3483864"/>
            <a:ext cx="91440" cy="914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8" name="Text 6"/>
          <p:cNvSpPr/>
          <p:nvPr/>
        </p:nvSpPr>
        <p:spPr>
          <a:xfrm>
            <a:off x="1051560" y="3355848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Identitas &amp; data pribadi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22960" y="4050792"/>
            <a:ext cx="91440" cy="914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0" name="Text 8"/>
          <p:cNvSpPr/>
          <p:nvPr/>
        </p:nvSpPr>
        <p:spPr>
          <a:xfrm>
            <a:off x="1051560" y="3922776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NIP, status, unit kerja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822960" y="4617720"/>
            <a:ext cx="91440" cy="914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2" name="Text 10"/>
          <p:cNvSpPr/>
          <p:nvPr/>
        </p:nvSpPr>
        <p:spPr>
          <a:xfrm>
            <a:off x="1051560" y="4489704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Riwayat CPNS / PNS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480560" y="2514600"/>
            <a:ext cx="3611880" cy="3291840"/>
          </a:xfrm>
          <a:prstGeom prst="rect">
            <a:avLst/>
          </a:prstGeom>
          <a:solidFill>
            <a:srgbClr val="16233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4" name="Text 12"/>
          <p:cNvSpPr/>
          <p:nvPr/>
        </p:nvSpPr>
        <p:spPr>
          <a:xfrm>
            <a:off x="4754880" y="2770632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0A8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Riwayat Karier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754880" y="3483864"/>
            <a:ext cx="91440" cy="91440"/>
          </a:xfrm>
          <a:prstGeom prst="ellipse">
            <a:avLst/>
          </a:prstGeom>
          <a:solidFill>
            <a:srgbClr val="E0A83C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6" name="Text 14"/>
          <p:cNvSpPr/>
          <p:nvPr/>
        </p:nvSpPr>
        <p:spPr>
          <a:xfrm>
            <a:off x="4983480" y="3355848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Jabatan &amp; pangkat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4754880" y="4050792"/>
            <a:ext cx="91440" cy="91440"/>
          </a:xfrm>
          <a:prstGeom prst="ellipse">
            <a:avLst/>
          </a:prstGeom>
          <a:solidFill>
            <a:srgbClr val="E0A83C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8" name="Text 16"/>
          <p:cNvSpPr/>
          <p:nvPr/>
        </p:nvSpPr>
        <p:spPr>
          <a:xfrm>
            <a:off x="4983480" y="3922776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Pendidikan &amp; diklat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4754880" y="4617720"/>
            <a:ext cx="91440" cy="91440"/>
          </a:xfrm>
          <a:prstGeom prst="ellipse">
            <a:avLst/>
          </a:prstGeom>
          <a:solidFill>
            <a:srgbClr val="E0A83C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0" name="Text 18"/>
          <p:cNvSpPr/>
          <p:nvPr/>
        </p:nvSpPr>
        <p:spPr>
          <a:xfrm>
            <a:off x="4983480" y="4489704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Angka kredit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8412480" y="2514600"/>
            <a:ext cx="3611880" cy="329184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2" name="Text 20"/>
          <p:cNvSpPr/>
          <p:nvPr/>
        </p:nvSpPr>
        <p:spPr>
          <a:xfrm>
            <a:off x="8686800" y="2770632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Kinerja &amp; Pembinaan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8686800" y="3483864"/>
            <a:ext cx="91440" cy="914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4" name="Text 22"/>
          <p:cNvSpPr/>
          <p:nvPr/>
        </p:nvSpPr>
        <p:spPr>
          <a:xfrm>
            <a:off x="8915400" y="3355848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kinerja pegawai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8686800" y="4050792"/>
            <a:ext cx="91440" cy="914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6" name="Text 24"/>
          <p:cNvSpPr/>
          <p:nvPr/>
        </p:nvSpPr>
        <p:spPr>
          <a:xfrm>
            <a:off x="8915400" y="3922776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Hukuman disiplin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8686800" y="4617720"/>
            <a:ext cx="91440" cy="914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8" name="Text 26"/>
          <p:cNvSpPr/>
          <p:nvPr/>
        </p:nvSpPr>
        <p:spPr>
          <a:xfrm>
            <a:off x="8915400" y="4489704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Presensi &amp; kehadiran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Interoperabilitas SIMPEG Kabupaten Wonosobo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ARSITEKTUR SISTEM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Arsitektur Integrasi Data dan Aplikasi SIMPEG Kabupaten Wonosobo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1325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SUMBER DATA NASIONAL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709160" y="1325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BASIS DATA UTAMA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595360" y="1325880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APLIKASI BERBASIS PEGAWAI (KONSUMEN API)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57200" y="2834640"/>
            <a:ext cx="2423160" cy="1417320"/>
          </a:xfrm>
          <a:prstGeom prst="roundRect">
            <a:avLst>
              <a:gd name="adj" fmla="val 5161"/>
            </a:avLst>
          </a:prstGeom>
          <a:solidFill>
            <a:srgbClr val="16233F"/>
          </a:solidFill>
          <a:ln/>
          <a:effectLst>
            <a:outerShdw blurRad="76200" dist="25400" dir="5400000" algn="bl" rotWithShape="0">
              <a:srgbClr val="9AA7B8">
                <a:alpha val="30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8" name="Text 6"/>
          <p:cNvSpPr/>
          <p:nvPr/>
        </p:nvSpPr>
        <p:spPr>
          <a:xfrm>
            <a:off x="457200" y="2999232"/>
            <a:ext cx="2423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SIASN – BKN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337560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CF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Service BKN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94360" y="3563112"/>
            <a:ext cx="2148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900" dirty="0">
                <a:solidFill>
                  <a:srgbClr val="CF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Utama • Angka Kredit • Jabatan • Kinerja • Hukuman Disiplin • Pangkat • Pendidikan • CPNS/PNS • Diklat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617720" y="2331720"/>
            <a:ext cx="2926080" cy="2423160"/>
          </a:xfrm>
          <a:prstGeom prst="roundRect">
            <a:avLst>
              <a:gd name="adj" fmla="val 3774"/>
            </a:avLst>
          </a:prstGeom>
          <a:solidFill>
            <a:srgbClr val="E0A83C"/>
          </a:solidFill>
          <a:ln/>
          <a:effectLst>
            <a:outerShdw blurRad="1270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12" name="Text 10"/>
          <p:cNvSpPr/>
          <p:nvPr/>
        </p:nvSpPr>
        <p:spPr>
          <a:xfrm>
            <a:off x="4617720" y="265176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SIMPEG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4617720" y="3154680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Kabupaten Wonosobo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074920" y="3520440"/>
            <a:ext cx="2011680" cy="0"/>
          </a:xfrm>
          <a:prstGeom prst="line">
            <a:avLst/>
          </a:prstGeom>
          <a:noFill/>
          <a:ln w="12700">
            <a:solidFill>
              <a:srgbClr val="16233F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15" name="Text 13"/>
          <p:cNvSpPr/>
          <p:nvPr/>
        </p:nvSpPr>
        <p:spPr>
          <a:xfrm>
            <a:off x="4754880" y="3611880"/>
            <a:ext cx="2651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Basis Data Utama Kepegawaian</a:t>
            </a:r>
            <a:endParaRPr lang="en-US" sz="11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(Single Source of Truth)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617720" y="4206240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B4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Layanan API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2880360" y="3543300"/>
            <a:ext cx="1737360" cy="0"/>
          </a:xfrm>
          <a:prstGeom prst="line">
            <a:avLst/>
          </a:prstGeom>
          <a:noFill/>
          <a:ln w="28575">
            <a:solidFill>
              <a:srgbClr val="1C7293"/>
            </a:solidFill>
            <a:prstDash val="solid"/>
            <a:headEnd type="triangle"/>
            <a:tailEnd type="triangle"/>
          </a:ln>
        </p:spPr>
        <p:txBody>
          <a:bodyPr/>
          <a:lstStyle/>
          <a:p>
            <a:endParaRPr lang="en-ID"/>
          </a:p>
        </p:txBody>
      </p:sp>
      <p:sp>
        <p:nvSpPr>
          <p:cNvPr id="18" name="Text 16"/>
          <p:cNvSpPr/>
          <p:nvPr/>
        </p:nvSpPr>
        <p:spPr>
          <a:xfrm>
            <a:off x="2971800" y="304038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Sinkronisasi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Service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595360" y="1965960"/>
            <a:ext cx="3291840" cy="576072"/>
          </a:xfrm>
          <a:prstGeom prst="roundRect">
            <a:avLst>
              <a:gd name="adj" fmla="val 7937"/>
            </a:avLst>
          </a:prstGeom>
          <a:solidFill>
            <a:srgbClr val="1E2F52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20" name="Text 18"/>
          <p:cNvSpPr/>
          <p:nvPr/>
        </p:nvSpPr>
        <p:spPr>
          <a:xfrm>
            <a:off x="8759952" y="2011680"/>
            <a:ext cx="237744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MASBROW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8759952" y="2267712"/>
            <a:ext cx="2377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F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Layanan Kepegawaian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11173968" y="2135124"/>
            <a:ext cx="566928" cy="237744"/>
          </a:xfrm>
          <a:prstGeom prst="roundRect">
            <a:avLst>
              <a:gd name="adj" fmla="val 15385"/>
            </a:avLst>
          </a:prstGeom>
          <a:solidFill>
            <a:srgbClr val="E0A83C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3" name="Text 21"/>
          <p:cNvSpPr/>
          <p:nvPr/>
        </p:nvSpPr>
        <p:spPr>
          <a:xfrm>
            <a:off x="11173968" y="2135124"/>
            <a:ext cx="56692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SSO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 flipV="1">
            <a:off x="7543800" y="2253996"/>
            <a:ext cx="1051560" cy="1289304"/>
          </a:xfrm>
          <a:prstGeom prst="line">
            <a:avLst/>
          </a:prstGeom>
          <a:noFill/>
          <a:ln w="19050">
            <a:solidFill>
              <a:srgbClr val="1C7293"/>
            </a:solidFill>
            <a:prstDash val="solid"/>
            <a:tailEnd type="triangle"/>
          </a:ln>
        </p:spPr>
        <p:txBody>
          <a:bodyPr/>
          <a:lstStyle/>
          <a:p>
            <a:endParaRPr lang="en-ID"/>
          </a:p>
        </p:txBody>
      </p:sp>
      <p:sp>
        <p:nvSpPr>
          <p:cNvPr id="25" name="Shape 23"/>
          <p:cNvSpPr/>
          <p:nvPr/>
        </p:nvSpPr>
        <p:spPr>
          <a:xfrm>
            <a:off x="8595360" y="2647188"/>
            <a:ext cx="3291840" cy="576072"/>
          </a:xfrm>
          <a:prstGeom prst="roundRect">
            <a:avLst>
              <a:gd name="adj" fmla="val 7937"/>
            </a:avLst>
          </a:prstGeom>
          <a:solidFill>
            <a:srgbClr val="FFFFFF"/>
          </a:solidFill>
          <a:ln w="12700">
            <a:solidFill>
              <a:srgbClr val="E4E9EF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26" name="Text 24"/>
          <p:cNvSpPr/>
          <p:nvPr/>
        </p:nvSpPr>
        <p:spPr>
          <a:xfrm>
            <a:off x="8759952" y="2692908"/>
            <a:ext cx="237744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e-Kinerja Wonosobo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8759952" y="2948940"/>
            <a:ext cx="2377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Penilaian Kinerja Pegawai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 flipV="1">
            <a:off x="7543800" y="2935224"/>
            <a:ext cx="1051560" cy="608076"/>
          </a:xfrm>
          <a:prstGeom prst="line">
            <a:avLst/>
          </a:prstGeom>
          <a:noFill/>
          <a:ln w="13970">
            <a:solidFill>
              <a:srgbClr val="AAB6C4"/>
            </a:solidFill>
            <a:prstDash val="dash"/>
            <a:tailEnd type="triangle"/>
          </a:ln>
        </p:spPr>
        <p:txBody>
          <a:bodyPr/>
          <a:lstStyle/>
          <a:p>
            <a:endParaRPr lang="en-ID"/>
          </a:p>
        </p:txBody>
      </p:sp>
      <p:sp>
        <p:nvSpPr>
          <p:cNvPr id="29" name="Shape 27"/>
          <p:cNvSpPr/>
          <p:nvPr/>
        </p:nvSpPr>
        <p:spPr>
          <a:xfrm>
            <a:off x="8595360" y="3328416"/>
            <a:ext cx="3291840" cy="576072"/>
          </a:xfrm>
          <a:prstGeom prst="roundRect">
            <a:avLst>
              <a:gd name="adj" fmla="val 7937"/>
            </a:avLst>
          </a:prstGeom>
          <a:solidFill>
            <a:srgbClr val="FFFFFF"/>
          </a:solidFill>
          <a:ln w="12700">
            <a:solidFill>
              <a:srgbClr val="E4E9EF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30" name="Text 28"/>
          <p:cNvSpPr/>
          <p:nvPr/>
        </p:nvSpPr>
        <p:spPr>
          <a:xfrm>
            <a:off x="8759952" y="3374136"/>
            <a:ext cx="237744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Presensi Wonosobo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8759952" y="3630168"/>
            <a:ext cx="2377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Kehadiran Pegawai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7543800" y="3543300"/>
            <a:ext cx="1051560" cy="73152"/>
          </a:xfrm>
          <a:prstGeom prst="line">
            <a:avLst/>
          </a:prstGeom>
          <a:noFill/>
          <a:ln w="13970">
            <a:solidFill>
              <a:srgbClr val="AAB6C4"/>
            </a:solidFill>
            <a:prstDash val="dash"/>
            <a:tailEnd type="triangle"/>
          </a:ln>
        </p:spPr>
        <p:txBody>
          <a:bodyPr/>
          <a:lstStyle/>
          <a:p>
            <a:endParaRPr lang="en-ID"/>
          </a:p>
        </p:txBody>
      </p:sp>
      <p:sp>
        <p:nvSpPr>
          <p:cNvPr id="33" name="Shape 31"/>
          <p:cNvSpPr/>
          <p:nvPr/>
        </p:nvSpPr>
        <p:spPr>
          <a:xfrm>
            <a:off x="8595360" y="4009644"/>
            <a:ext cx="3291840" cy="576072"/>
          </a:xfrm>
          <a:prstGeom prst="roundRect">
            <a:avLst>
              <a:gd name="adj" fmla="val 7937"/>
            </a:avLst>
          </a:prstGeom>
          <a:solidFill>
            <a:srgbClr val="1E2F52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34" name="Text 32"/>
          <p:cNvSpPr/>
          <p:nvPr/>
        </p:nvSpPr>
        <p:spPr>
          <a:xfrm>
            <a:off x="8759952" y="4055364"/>
            <a:ext cx="237744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Kerjoo (Mobile)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8759952" y="4311396"/>
            <a:ext cx="2377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F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Aplikasi Kepegawaian Mobile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11173968" y="4178808"/>
            <a:ext cx="566928" cy="237744"/>
          </a:xfrm>
          <a:prstGeom prst="roundRect">
            <a:avLst>
              <a:gd name="adj" fmla="val 15385"/>
            </a:avLst>
          </a:prstGeom>
          <a:solidFill>
            <a:srgbClr val="E0A83C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7" name="Text 35"/>
          <p:cNvSpPr/>
          <p:nvPr/>
        </p:nvSpPr>
        <p:spPr>
          <a:xfrm>
            <a:off x="11173968" y="4178808"/>
            <a:ext cx="56692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SSO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7543800" y="3543300"/>
            <a:ext cx="1051560" cy="754380"/>
          </a:xfrm>
          <a:prstGeom prst="line">
            <a:avLst/>
          </a:prstGeom>
          <a:noFill/>
          <a:ln w="19050">
            <a:solidFill>
              <a:srgbClr val="1C7293"/>
            </a:solidFill>
            <a:prstDash val="solid"/>
            <a:tailEnd type="triangle"/>
          </a:ln>
        </p:spPr>
        <p:txBody>
          <a:bodyPr/>
          <a:lstStyle/>
          <a:p>
            <a:endParaRPr lang="en-ID"/>
          </a:p>
        </p:txBody>
      </p:sp>
      <p:sp>
        <p:nvSpPr>
          <p:cNvPr id="39" name="Shape 37"/>
          <p:cNvSpPr/>
          <p:nvPr/>
        </p:nvSpPr>
        <p:spPr>
          <a:xfrm>
            <a:off x="8595360" y="4690872"/>
            <a:ext cx="3291840" cy="576072"/>
          </a:xfrm>
          <a:prstGeom prst="roundRect">
            <a:avLst>
              <a:gd name="adj" fmla="val 7937"/>
            </a:avLst>
          </a:prstGeom>
          <a:solidFill>
            <a:srgbClr val="FFFFFF"/>
          </a:solidFill>
          <a:ln w="12700">
            <a:solidFill>
              <a:srgbClr val="E4E9EF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40" name="Text 38"/>
          <p:cNvSpPr/>
          <p:nvPr/>
        </p:nvSpPr>
        <p:spPr>
          <a:xfrm>
            <a:off x="8759952" y="4736592"/>
            <a:ext cx="237744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e-Job ASN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8759952" y="4992624"/>
            <a:ext cx="2377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Analisis &amp; Peta Jabatan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7543800" y="3543300"/>
            <a:ext cx="1051560" cy="1435608"/>
          </a:xfrm>
          <a:prstGeom prst="line">
            <a:avLst/>
          </a:prstGeom>
          <a:noFill/>
          <a:ln w="13970">
            <a:solidFill>
              <a:srgbClr val="AAB6C4"/>
            </a:solidFill>
            <a:prstDash val="dash"/>
            <a:tailEnd type="triangle"/>
          </a:ln>
        </p:spPr>
        <p:txBody>
          <a:bodyPr/>
          <a:lstStyle/>
          <a:p>
            <a:endParaRPr lang="en-ID"/>
          </a:p>
        </p:txBody>
      </p:sp>
      <p:sp>
        <p:nvSpPr>
          <p:cNvPr id="43" name="Shape 41"/>
          <p:cNvSpPr/>
          <p:nvPr/>
        </p:nvSpPr>
        <p:spPr>
          <a:xfrm>
            <a:off x="8595360" y="5372100"/>
            <a:ext cx="3291840" cy="576072"/>
          </a:xfrm>
          <a:prstGeom prst="roundRect">
            <a:avLst>
              <a:gd name="adj" fmla="val 7937"/>
            </a:avLst>
          </a:prstGeom>
          <a:solidFill>
            <a:srgbClr val="FFFFFF"/>
          </a:solidFill>
          <a:ln w="12700">
            <a:solidFill>
              <a:srgbClr val="E4E9EF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44" name="Text 42"/>
          <p:cNvSpPr/>
          <p:nvPr/>
        </p:nvSpPr>
        <p:spPr>
          <a:xfrm>
            <a:off x="8759952" y="5417820"/>
            <a:ext cx="237744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TPK</a:t>
            </a:r>
            <a:endParaRPr lang="en-US" sz="1150" dirty="0"/>
          </a:p>
        </p:txBody>
      </p:sp>
      <p:sp>
        <p:nvSpPr>
          <p:cNvPr id="45" name="Text 43"/>
          <p:cNvSpPr/>
          <p:nvPr/>
        </p:nvSpPr>
        <p:spPr>
          <a:xfrm>
            <a:off x="8759952" y="5673852"/>
            <a:ext cx="2377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 Penilai Kinerja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7543800" y="3543300"/>
            <a:ext cx="1051560" cy="2116836"/>
          </a:xfrm>
          <a:prstGeom prst="line">
            <a:avLst/>
          </a:prstGeom>
          <a:noFill/>
          <a:ln w="13970">
            <a:solidFill>
              <a:srgbClr val="AAB6C4"/>
            </a:solidFill>
            <a:prstDash val="dash"/>
            <a:tailEnd type="triangle"/>
          </a:ln>
        </p:spPr>
        <p:txBody>
          <a:bodyPr/>
          <a:lstStyle/>
          <a:p>
            <a:endParaRPr lang="en-ID"/>
          </a:p>
        </p:txBody>
      </p:sp>
      <p:sp>
        <p:nvSpPr>
          <p:cNvPr id="47" name="Shape 45"/>
          <p:cNvSpPr/>
          <p:nvPr/>
        </p:nvSpPr>
        <p:spPr>
          <a:xfrm>
            <a:off x="8595360" y="6053328"/>
            <a:ext cx="3291840" cy="576072"/>
          </a:xfrm>
          <a:prstGeom prst="roundRect">
            <a:avLst>
              <a:gd name="adj" fmla="val 7937"/>
            </a:avLst>
          </a:prstGeom>
          <a:solidFill>
            <a:srgbClr val="FFFFFF"/>
          </a:solidFill>
          <a:ln w="12700">
            <a:solidFill>
              <a:srgbClr val="E4E9EF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48" name="Text 46"/>
          <p:cNvSpPr/>
          <p:nvPr/>
        </p:nvSpPr>
        <p:spPr>
          <a:xfrm>
            <a:off x="8759952" y="6099048"/>
            <a:ext cx="2377440" cy="29260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1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 Perangkat Daerah</a:t>
            </a:r>
            <a:endParaRPr lang="en-US" sz="1150" dirty="0"/>
          </a:p>
        </p:txBody>
      </p:sp>
      <p:sp>
        <p:nvSpPr>
          <p:cNvPr id="49" name="Text 47"/>
          <p:cNvSpPr/>
          <p:nvPr/>
        </p:nvSpPr>
        <p:spPr>
          <a:xfrm>
            <a:off x="8759952" y="6355080"/>
            <a:ext cx="2377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Struktur Organisasi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7543800" y="3543300"/>
            <a:ext cx="1051560" cy="2798064"/>
          </a:xfrm>
          <a:prstGeom prst="line">
            <a:avLst/>
          </a:prstGeom>
          <a:noFill/>
          <a:ln w="13970">
            <a:solidFill>
              <a:srgbClr val="AAB6C4"/>
            </a:solidFill>
            <a:prstDash val="dash"/>
            <a:tailEnd type="triangle"/>
          </a:ln>
        </p:spPr>
        <p:txBody>
          <a:bodyPr/>
          <a:lstStyle/>
          <a:p>
            <a:endParaRPr lang="en-ID"/>
          </a:p>
        </p:txBody>
      </p:sp>
      <p:sp>
        <p:nvSpPr>
          <p:cNvPr id="51" name="Shape 49"/>
          <p:cNvSpPr/>
          <p:nvPr/>
        </p:nvSpPr>
        <p:spPr>
          <a:xfrm>
            <a:off x="548640" y="6099048"/>
            <a:ext cx="320040" cy="0"/>
          </a:xfrm>
          <a:prstGeom prst="line">
            <a:avLst/>
          </a:prstGeom>
          <a:noFill/>
          <a:ln w="254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52" name="Text 50"/>
          <p:cNvSpPr/>
          <p:nvPr/>
        </p:nvSpPr>
        <p:spPr>
          <a:xfrm>
            <a:off x="914400" y="591616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Integrasi API (data)</a:t>
            </a:r>
            <a:endParaRPr lang="en-US" sz="950" dirty="0"/>
          </a:p>
        </p:txBody>
      </p:sp>
      <p:sp>
        <p:nvSpPr>
          <p:cNvPr id="53" name="Shape 51"/>
          <p:cNvSpPr/>
          <p:nvPr/>
        </p:nvSpPr>
        <p:spPr>
          <a:xfrm>
            <a:off x="2926080" y="6007608"/>
            <a:ext cx="320040" cy="182880"/>
          </a:xfrm>
          <a:prstGeom prst="roundRect">
            <a:avLst>
              <a:gd name="adj" fmla="val 15000"/>
            </a:avLst>
          </a:prstGeom>
          <a:solidFill>
            <a:srgbClr val="E0A83C"/>
          </a:solidFill>
          <a:ln/>
        </p:spPr>
        <p:txBody>
          <a:bodyPr/>
          <a:lstStyle/>
          <a:p>
            <a:endParaRPr lang="en-ID" dirty="0"/>
          </a:p>
        </p:txBody>
      </p:sp>
      <p:sp>
        <p:nvSpPr>
          <p:cNvPr id="54" name="Text 52"/>
          <p:cNvSpPr/>
          <p:nvPr/>
        </p:nvSpPr>
        <p:spPr>
          <a:xfrm>
            <a:off x="2926080" y="6007608"/>
            <a:ext cx="3200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SSO</a:t>
            </a:r>
            <a:endParaRPr lang="en-US" sz="600" dirty="0"/>
          </a:p>
        </p:txBody>
      </p:sp>
      <p:sp>
        <p:nvSpPr>
          <p:cNvPr id="55" name="Text 53"/>
          <p:cNvSpPr/>
          <p:nvPr/>
        </p:nvSpPr>
        <p:spPr>
          <a:xfrm>
            <a:off x="3337560" y="591616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Login SSO dengan user SIMPEG</a:t>
            </a:r>
            <a:endParaRPr lang="en-US" sz="950" dirty="0"/>
          </a:p>
        </p:txBody>
      </p:sp>
      <p:sp>
        <p:nvSpPr>
          <p:cNvPr id="56" name="Text 54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EKOSISTEM APLIKASI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Aplikasi Berbasis Pegawai yang Terintegrasi dengan SIMPEG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2697480" cy="196596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 dirty="0"/>
          </a:p>
        </p:txBody>
      </p:sp>
      <p:sp>
        <p:nvSpPr>
          <p:cNvPr id="5" name="Shape 3"/>
          <p:cNvSpPr/>
          <p:nvPr/>
        </p:nvSpPr>
        <p:spPr>
          <a:xfrm>
            <a:off x="749808" y="2029968"/>
            <a:ext cx="310896" cy="310896"/>
          </a:xfrm>
          <a:prstGeom prst="ellipse">
            <a:avLst/>
          </a:prstGeom>
          <a:solidFill>
            <a:srgbClr val="E0A83C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6" name="Text 4"/>
          <p:cNvSpPr/>
          <p:nvPr/>
        </p:nvSpPr>
        <p:spPr>
          <a:xfrm>
            <a:off x="1188720" y="1916811"/>
            <a:ext cx="18562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Masbrow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749808" y="2348865"/>
            <a:ext cx="229514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Aplikasi layanan kepegawaian bagi ASN — pengajuan &amp; layanan administrasi kepegawaian.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49808" y="3465576"/>
            <a:ext cx="229514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E0A8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SSO AKTIF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3383280" y="1828800"/>
            <a:ext cx="2697480" cy="196596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0" name="Shape 8"/>
          <p:cNvSpPr/>
          <p:nvPr/>
        </p:nvSpPr>
        <p:spPr>
          <a:xfrm>
            <a:off x="3584448" y="2029968"/>
            <a:ext cx="310896" cy="310896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1" name="Text 9"/>
          <p:cNvSpPr/>
          <p:nvPr/>
        </p:nvSpPr>
        <p:spPr>
          <a:xfrm>
            <a:off x="4023360" y="1916811"/>
            <a:ext cx="18562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e-Kinerja Wonosobo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3584448" y="2348865"/>
            <a:ext cx="229514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Pengelolaan dan penilaian kinerja pegawai berbasis data jabatan dan pegawai dari SIMPEG.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217920" y="1828800"/>
            <a:ext cx="2697480" cy="196596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4" name="Shape 12"/>
          <p:cNvSpPr/>
          <p:nvPr/>
        </p:nvSpPr>
        <p:spPr>
          <a:xfrm>
            <a:off x="6419088" y="2029968"/>
            <a:ext cx="310896" cy="310896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5" name="Text 13"/>
          <p:cNvSpPr/>
          <p:nvPr/>
        </p:nvSpPr>
        <p:spPr>
          <a:xfrm>
            <a:off x="6858000" y="1916811"/>
            <a:ext cx="18562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Presensi Wonosobo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419088" y="2348865"/>
            <a:ext cx="229514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Pencatatan kehadiran pegawai, menggunakan data identitas &amp; unit kerja dari SIMPEG.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9052560" y="1828800"/>
            <a:ext cx="2697480" cy="196596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8" name="Shape 16"/>
          <p:cNvSpPr/>
          <p:nvPr/>
        </p:nvSpPr>
        <p:spPr>
          <a:xfrm>
            <a:off x="9253728" y="2029968"/>
            <a:ext cx="310896" cy="310896"/>
          </a:xfrm>
          <a:prstGeom prst="ellipse">
            <a:avLst/>
          </a:prstGeom>
          <a:solidFill>
            <a:srgbClr val="E0A83C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9" name="Text 17"/>
          <p:cNvSpPr/>
          <p:nvPr/>
        </p:nvSpPr>
        <p:spPr>
          <a:xfrm>
            <a:off x="9692640" y="1916811"/>
            <a:ext cx="18562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Kerjoo (Mobile)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9253728" y="2348865"/>
            <a:ext cx="229514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Aplikasi kepegawaian versi mobile untuk akses layanan ASN di mana saja.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253728" y="3465576"/>
            <a:ext cx="229514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E0A8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SSO AKTIF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548640" y="3977640"/>
            <a:ext cx="2697480" cy="196596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3" name="Shape 21"/>
          <p:cNvSpPr/>
          <p:nvPr/>
        </p:nvSpPr>
        <p:spPr>
          <a:xfrm>
            <a:off x="749808" y="4178808"/>
            <a:ext cx="310896" cy="310896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4" name="Text 22"/>
          <p:cNvSpPr/>
          <p:nvPr/>
        </p:nvSpPr>
        <p:spPr>
          <a:xfrm>
            <a:off x="1188720" y="4065651"/>
            <a:ext cx="18562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e-Job ASN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749808" y="4497705"/>
            <a:ext cx="229514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Analisis dan pemetaan jabatan ASN berbasis data jabatan dan pangkat pegawai.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3383280" y="3977640"/>
            <a:ext cx="2697480" cy="196596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7" name="Shape 25"/>
          <p:cNvSpPr/>
          <p:nvPr/>
        </p:nvSpPr>
        <p:spPr>
          <a:xfrm>
            <a:off x="3584448" y="4178808"/>
            <a:ext cx="310896" cy="310896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8" name="Text 26"/>
          <p:cNvSpPr/>
          <p:nvPr/>
        </p:nvSpPr>
        <p:spPr>
          <a:xfrm>
            <a:off x="4023360" y="4065651"/>
            <a:ext cx="18562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TPK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3584448" y="4497705"/>
            <a:ext cx="229514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Aplikasi Tim Penilai Kinerja untuk mendukung proses penilaian kinerja pegawai berbasis data SIMPEG.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217920" y="3977640"/>
            <a:ext cx="2697480" cy="196596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1" name="Shape 29"/>
          <p:cNvSpPr/>
          <p:nvPr/>
        </p:nvSpPr>
        <p:spPr>
          <a:xfrm>
            <a:off x="6419088" y="4178808"/>
            <a:ext cx="310896" cy="310896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2" name="Text 30"/>
          <p:cNvSpPr/>
          <p:nvPr/>
        </p:nvSpPr>
        <p:spPr>
          <a:xfrm>
            <a:off x="6858000" y="4065651"/>
            <a:ext cx="18562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 Perangkat Daerah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6419088" y="4497705"/>
            <a:ext cx="229514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Penyajian struktur organisasi tiap perangkat daerah berbasis data jabatan SIMPEG.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9052560" y="3977640"/>
            <a:ext cx="2697480" cy="1965960"/>
          </a:xfrm>
          <a:prstGeom prst="rect">
            <a:avLst/>
          </a:prstGeom>
          <a:solidFill>
            <a:srgbClr val="16233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5" name="Text 33"/>
          <p:cNvSpPr/>
          <p:nvPr/>
        </p:nvSpPr>
        <p:spPr>
          <a:xfrm>
            <a:off x="9253728" y="4142232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E0A8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3400" dirty="0"/>
          </a:p>
        </p:txBody>
      </p:sp>
      <p:sp>
        <p:nvSpPr>
          <p:cNvPr id="36" name="Text 34"/>
          <p:cNvSpPr/>
          <p:nvPr/>
        </p:nvSpPr>
        <p:spPr>
          <a:xfrm>
            <a:off x="9253728" y="4674870"/>
            <a:ext cx="229514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Aplikasi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berbasis pegawai kini terhubung ke SIMPEG sebagai data dasar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Interoperabilitas SIMPEG Kabupaten Wonosobo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6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0A8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KEAMANAN AKSES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Single Sign-On (SSO) dengan User SIMPEG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55778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CF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Sebagian aplikasi telah menerapkan mekanisme login SSO yang terhubung langsung dengan akun pengguna di SIMPEG, sehingga pegawai cukup menggunakan satu identitas digital untuk mengakses beberapa layanan.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743200"/>
            <a:ext cx="256032" cy="256032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6" name="Text 4"/>
          <p:cNvSpPr/>
          <p:nvPr/>
        </p:nvSpPr>
        <p:spPr>
          <a:xfrm>
            <a:off x="960120" y="2688336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Satu akun untuk banyak aplikasi (Masbrow &amp; Kerjoo)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48640" y="3310128"/>
            <a:ext cx="256032" cy="256032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8" name="Text 6"/>
          <p:cNvSpPr/>
          <p:nvPr/>
        </p:nvSpPr>
        <p:spPr>
          <a:xfrm>
            <a:off x="960120" y="3255264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Manajemen identitas terpusat di SIMPEG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3877056"/>
            <a:ext cx="256032" cy="256032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0" name="Text 8"/>
          <p:cNvSpPr/>
          <p:nvPr/>
        </p:nvSpPr>
        <p:spPr>
          <a:xfrm>
            <a:off x="960120" y="3822192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Mengurangi risiko kredensial ganda / lupa password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4443984"/>
            <a:ext cx="256032" cy="256032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2" name="Text 10"/>
          <p:cNvSpPr/>
          <p:nvPr/>
        </p:nvSpPr>
        <p:spPr>
          <a:xfrm>
            <a:off x="960120" y="43891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Mempermudah audit akses pengguna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275320" y="1463040"/>
            <a:ext cx="2286000" cy="685800"/>
          </a:xfrm>
          <a:prstGeom prst="roundRect">
            <a:avLst>
              <a:gd name="adj" fmla="val 8000"/>
            </a:avLst>
          </a:prstGeom>
          <a:solidFill>
            <a:srgbClr val="1E2F52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14" name="Text 12"/>
          <p:cNvSpPr/>
          <p:nvPr/>
        </p:nvSpPr>
        <p:spPr>
          <a:xfrm>
            <a:off x="8275320" y="1463040"/>
            <a:ext cx="2286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Pengguna (Pegawai ASN)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046720" y="2606040"/>
            <a:ext cx="2743200" cy="777240"/>
          </a:xfrm>
          <a:prstGeom prst="roundRect">
            <a:avLst>
              <a:gd name="adj" fmla="val 7059"/>
            </a:avLst>
          </a:prstGeom>
          <a:solidFill>
            <a:srgbClr val="E0A83C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6" name="Text 14"/>
          <p:cNvSpPr/>
          <p:nvPr/>
        </p:nvSpPr>
        <p:spPr>
          <a:xfrm>
            <a:off x="8046720" y="2606040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SIMPEG</a:t>
            </a:r>
            <a:endParaRPr lang="en-US" sz="115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(Identity Provider)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7315200" y="3977640"/>
            <a:ext cx="1920240" cy="685800"/>
          </a:xfrm>
          <a:prstGeom prst="roundRect">
            <a:avLst>
              <a:gd name="adj" fmla="val 8000"/>
            </a:avLst>
          </a:prstGeom>
          <a:solidFill>
            <a:srgbClr val="1E2F52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18" name="Text 16"/>
          <p:cNvSpPr/>
          <p:nvPr/>
        </p:nvSpPr>
        <p:spPr>
          <a:xfrm>
            <a:off x="7315200" y="397764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MASBROW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9601200" y="3977640"/>
            <a:ext cx="1920240" cy="685800"/>
          </a:xfrm>
          <a:prstGeom prst="roundRect">
            <a:avLst>
              <a:gd name="adj" fmla="val 8000"/>
            </a:avLst>
          </a:prstGeom>
          <a:solidFill>
            <a:srgbClr val="1E2F52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  <p:sp>
        <p:nvSpPr>
          <p:cNvPr id="20" name="Text 18"/>
          <p:cNvSpPr/>
          <p:nvPr/>
        </p:nvSpPr>
        <p:spPr>
          <a:xfrm>
            <a:off x="9601200" y="397764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Kerjoo (Mobile)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9418320" y="2148840"/>
            <a:ext cx="0" cy="457200"/>
          </a:xfrm>
          <a:prstGeom prst="line">
            <a:avLst/>
          </a:prstGeom>
          <a:noFill/>
          <a:ln w="22225">
            <a:solidFill>
              <a:srgbClr val="1C7293"/>
            </a:solidFill>
            <a:prstDash val="solid"/>
            <a:headEnd type="triangle"/>
            <a:tailEnd type="triangle"/>
          </a:ln>
        </p:spPr>
        <p:txBody>
          <a:bodyPr/>
          <a:lstStyle/>
          <a:p>
            <a:endParaRPr lang="en-ID"/>
          </a:p>
        </p:txBody>
      </p:sp>
      <p:sp>
        <p:nvSpPr>
          <p:cNvPr id="22" name="Shape 20"/>
          <p:cNvSpPr/>
          <p:nvPr/>
        </p:nvSpPr>
        <p:spPr>
          <a:xfrm flipH="1">
            <a:off x="8229600" y="3383280"/>
            <a:ext cx="45720" cy="594360"/>
          </a:xfrm>
          <a:prstGeom prst="line">
            <a:avLst/>
          </a:prstGeom>
          <a:noFill/>
          <a:ln w="19050">
            <a:solidFill>
              <a:srgbClr val="1C7293"/>
            </a:solidFill>
            <a:prstDash val="solid"/>
            <a:tailEnd type="triangle"/>
          </a:ln>
        </p:spPr>
        <p:txBody>
          <a:bodyPr/>
          <a:lstStyle/>
          <a:p>
            <a:endParaRPr lang="en-ID"/>
          </a:p>
        </p:txBody>
      </p:sp>
      <p:sp>
        <p:nvSpPr>
          <p:cNvPr id="23" name="Shape 21"/>
          <p:cNvSpPr/>
          <p:nvPr/>
        </p:nvSpPr>
        <p:spPr>
          <a:xfrm>
            <a:off x="9921240" y="3383280"/>
            <a:ext cx="594360" cy="594360"/>
          </a:xfrm>
          <a:prstGeom prst="line">
            <a:avLst/>
          </a:prstGeom>
          <a:noFill/>
          <a:ln w="19050">
            <a:solidFill>
              <a:srgbClr val="1C7293"/>
            </a:solidFill>
            <a:prstDash val="solid"/>
            <a:tailEnd type="triangle"/>
          </a:ln>
        </p:spPr>
        <p:txBody>
          <a:bodyPr/>
          <a:lstStyle/>
          <a:p>
            <a:endParaRPr lang="en-ID"/>
          </a:p>
        </p:txBody>
      </p:sp>
      <p:sp>
        <p:nvSpPr>
          <p:cNvPr id="24" name="Text 22"/>
          <p:cNvSpPr/>
          <p:nvPr/>
        </p:nvSpPr>
        <p:spPr>
          <a:xfrm>
            <a:off x="7315200" y="4892040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CF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Login sekali di SIMPEG, sesi terautentikasi berlaku pada Masbrow &amp; Kerjoo tanpa login ulang.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F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Interoperabilitas SIMPEG Kabupaten Wonosobo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INTEGRASI NASIONAL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Integrasi SIMPEG dengan SIASN BKN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SIMPEG Kabupaten Wonosobo telah menerapkan integrasi data dua arah dengan SIASN BKN melalui web service resmi yang disediakan oleh Badan Kepegawaian Negara (BKN).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3657600" cy="86868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6" name="Shape 4"/>
          <p:cNvSpPr/>
          <p:nvPr/>
        </p:nvSpPr>
        <p:spPr>
          <a:xfrm>
            <a:off x="749808" y="2436876"/>
            <a:ext cx="292608" cy="292608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7" name="Text 5"/>
          <p:cNvSpPr/>
          <p:nvPr/>
        </p:nvSpPr>
        <p:spPr>
          <a:xfrm>
            <a:off x="749808" y="243687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170432" y="2148840"/>
            <a:ext cx="28346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Utama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43400" y="2148840"/>
            <a:ext cx="3657600" cy="86868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0" name="Shape 8"/>
          <p:cNvSpPr/>
          <p:nvPr/>
        </p:nvSpPr>
        <p:spPr>
          <a:xfrm>
            <a:off x="4544568" y="2436876"/>
            <a:ext cx="292608" cy="292608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1" name="Text 9"/>
          <p:cNvSpPr/>
          <p:nvPr/>
        </p:nvSpPr>
        <p:spPr>
          <a:xfrm>
            <a:off x="4544568" y="243687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965192" y="2148840"/>
            <a:ext cx="28346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Angka Kredit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138160" y="2148840"/>
            <a:ext cx="3657600" cy="86868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4" name="Shape 12"/>
          <p:cNvSpPr/>
          <p:nvPr/>
        </p:nvSpPr>
        <p:spPr>
          <a:xfrm>
            <a:off x="8339328" y="2436876"/>
            <a:ext cx="292608" cy="292608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5" name="Text 13"/>
          <p:cNvSpPr/>
          <p:nvPr/>
        </p:nvSpPr>
        <p:spPr>
          <a:xfrm>
            <a:off x="8339328" y="243687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759952" y="2148840"/>
            <a:ext cx="28346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Jabatan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548640" y="3154680"/>
            <a:ext cx="3657600" cy="86868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8" name="Shape 16"/>
          <p:cNvSpPr/>
          <p:nvPr/>
        </p:nvSpPr>
        <p:spPr>
          <a:xfrm>
            <a:off x="749808" y="3442716"/>
            <a:ext cx="292608" cy="292608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9" name="Text 17"/>
          <p:cNvSpPr/>
          <p:nvPr/>
        </p:nvSpPr>
        <p:spPr>
          <a:xfrm>
            <a:off x="749808" y="344271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170432" y="3154680"/>
            <a:ext cx="28346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Kinerja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4343400" y="3154680"/>
            <a:ext cx="3657600" cy="86868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2" name="Shape 20"/>
          <p:cNvSpPr/>
          <p:nvPr/>
        </p:nvSpPr>
        <p:spPr>
          <a:xfrm>
            <a:off x="4544568" y="3442716"/>
            <a:ext cx="292608" cy="292608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3" name="Text 21"/>
          <p:cNvSpPr/>
          <p:nvPr/>
        </p:nvSpPr>
        <p:spPr>
          <a:xfrm>
            <a:off x="4544568" y="344271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965192" y="3154680"/>
            <a:ext cx="28346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Hukuman Disiplin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8138160" y="3154680"/>
            <a:ext cx="3657600" cy="86868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6" name="Shape 24"/>
          <p:cNvSpPr/>
          <p:nvPr/>
        </p:nvSpPr>
        <p:spPr>
          <a:xfrm>
            <a:off x="8339328" y="3442716"/>
            <a:ext cx="292608" cy="292608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7" name="Text 25"/>
          <p:cNvSpPr/>
          <p:nvPr/>
        </p:nvSpPr>
        <p:spPr>
          <a:xfrm>
            <a:off x="8339328" y="344271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8759952" y="3154680"/>
            <a:ext cx="28346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Pangkat</a:t>
            </a:r>
            <a:endParaRPr lang="en-US" sz="1350" dirty="0"/>
          </a:p>
        </p:txBody>
      </p:sp>
      <p:sp>
        <p:nvSpPr>
          <p:cNvPr id="29" name="Shape 27"/>
          <p:cNvSpPr/>
          <p:nvPr/>
        </p:nvSpPr>
        <p:spPr>
          <a:xfrm>
            <a:off x="548640" y="4160520"/>
            <a:ext cx="3657600" cy="86868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0" name="Shape 28"/>
          <p:cNvSpPr/>
          <p:nvPr/>
        </p:nvSpPr>
        <p:spPr>
          <a:xfrm>
            <a:off x="749808" y="4448556"/>
            <a:ext cx="292608" cy="292608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1" name="Text 29"/>
          <p:cNvSpPr/>
          <p:nvPr/>
        </p:nvSpPr>
        <p:spPr>
          <a:xfrm>
            <a:off x="749808" y="44485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1170432" y="4160520"/>
            <a:ext cx="28346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Pendidikan</a:t>
            </a:r>
            <a:endParaRPr lang="en-US" sz="1350" dirty="0"/>
          </a:p>
        </p:txBody>
      </p:sp>
      <p:sp>
        <p:nvSpPr>
          <p:cNvPr id="33" name="Shape 31"/>
          <p:cNvSpPr/>
          <p:nvPr/>
        </p:nvSpPr>
        <p:spPr>
          <a:xfrm>
            <a:off x="4343400" y="4160520"/>
            <a:ext cx="3657600" cy="86868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4" name="Shape 32"/>
          <p:cNvSpPr/>
          <p:nvPr/>
        </p:nvSpPr>
        <p:spPr>
          <a:xfrm>
            <a:off x="4544568" y="4448556"/>
            <a:ext cx="292608" cy="292608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5" name="Text 33"/>
          <p:cNvSpPr/>
          <p:nvPr/>
        </p:nvSpPr>
        <p:spPr>
          <a:xfrm>
            <a:off x="4544568" y="44485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4965192" y="4160520"/>
            <a:ext cx="28346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CPNS / PNS</a:t>
            </a:r>
            <a:endParaRPr lang="en-US" sz="1350" dirty="0"/>
          </a:p>
        </p:txBody>
      </p:sp>
      <p:sp>
        <p:nvSpPr>
          <p:cNvPr id="37" name="Shape 35"/>
          <p:cNvSpPr/>
          <p:nvPr/>
        </p:nvSpPr>
        <p:spPr>
          <a:xfrm>
            <a:off x="8138160" y="4160520"/>
            <a:ext cx="3657600" cy="86868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8" name="Shape 36"/>
          <p:cNvSpPr/>
          <p:nvPr/>
        </p:nvSpPr>
        <p:spPr>
          <a:xfrm>
            <a:off x="8339328" y="4448556"/>
            <a:ext cx="292608" cy="292608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39" name="Text 37"/>
          <p:cNvSpPr/>
          <p:nvPr/>
        </p:nvSpPr>
        <p:spPr>
          <a:xfrm>
            <a:off x="8339328" y="444855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8759952" y="4160520"/>
            <a:ext cx="28346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Diklat</a:t>
            </a:r>
            <a:endParaRPr lang="en-US" sz="1350" dirty="0"/>
          </a:p>
        </p:txBody>
      </p:sp>
      <p:sp>
        <p:nvSpPr>
          <p:cNvPr id="41" name="Text 39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Interoperabilitas SIMPEG Kabupaten Wonosobo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NILAI TAMBAH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Manfaat Interoperabilitas Data Kepegawaian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611880" cy="1874520"/>
          </a:xfrm>
          <a:prstGeom prst="rect">
            <a:avLst/>
          </a:prstGeom>
          <a:solidFill>
            <a:srgbClr val="16233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5" name="Text 3"/>
          <p:cNvSpPr/>
          <p:nvPr/>
        </p:nvSpPr>
        <p:spPr>
          <a:xfrm>
            <a:off x="777240" y="2048256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0A8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Akurasi &amp; Konsistensi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777240" y="2216658"/>
            <a:ext cx="3154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F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Satu data acuan mengurangi duplikasi dan selisih data antar-aplikasi.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297680" y="1828800"/>
            <a:ext cx="3611880" cy="1874520"/>
          </a:xfrm>
          <a:prstGeom prst="rect">
            <a:avLst/>
          </a:prstGeom>
          <a:solidFill>
            <a:srgbClr val="16233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8" name="Text 6"/>
          <p:cNvSpPr/>
          <p:nvPr/>
        </p:nvSpPr>
        <p:spPr>
          <a:xfrm>
            <a:off x="4526280" y="2048256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0A8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Efisiensi Layanan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4526280" y="2216658"/>
            <a:ext cx="3154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F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Pegawai dan admin tidak perlu entri data berulang di setiap aplikasi.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046720" y="1828800"/>
            <a:ext cx="3611880" cy="1874520"/>
          </a:xfrm>
          <a:prstGeom prst="rect">
            <a:avLst/>
          </a:prstGeom>
          <a:solidFill>
            <a:srgbClr val="16233F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1" name="Text 9"/>
          <p:cNvSpPr/>
          <p:nvPr/>
        </p:nvSpPr>
        <p:spPr>
          <a:xfrm>
            <a:off x="8275320" y="2048256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0A8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Keputusan Lebih Cepat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8275320" y="2216658"/>
            <a:ext cx="3154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F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kepegawaian real-time mendukung analisis dan pengambilan kebijakan.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3931920"/>
            <a:ext cx="3611880" cy="187452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4" name="Text 12"/>
          <p:cNvSpPr/>
          <p:nvPr/>
        </p:nvSpPr>
        <p:spPr>
          <a:xfrm>
            <a:off x="777240" y="4151376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Keamanan Terkelola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777240" y="4319778"/>
            <a:ext cx="3154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Akses terpusat melalui SSO dan API resmi memperkuat kendali data.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297680" y="3931920"/>
            <a:ext cx="3611880" cy="187452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17" name="Text 15"/>
          <p:cNvSpPr/>
          <p:nvPr/>
        </p:nvSpPr>
        <p:spPr>
          <a:xfrm>
            <a:off x="4526280" y="4151376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Kepatuhan Regulasi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4526280" y="4319778"/>
            <a:ext cx="3154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Selaras dengan data nasional melalui integrasi SIASN BKN.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8046720" y="3931920"/>
            <a:ext cx="3611880" cy="187452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20" name="Text 18"/>
          <p:cNvSpPr/>
          <p:nvPr/>
        </p:nvSpPr>
        <p:spPr>
          <a:xfrm>
            <a:off x="8275320" y="4151376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Skalabilitas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8275320" y="4319778"/>
            <a:ext cx="3154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Aplikasi baru dapat terhubung ke SIMPEG tanpa membangun basis data pegawai baru.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Interoperabilitas SIMPEG Kabupaten Wonosobo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906</Words>
  <Application>Microsoft Office PowerPoint</Application>
  <PresentationFormat>Widescreen</PresentationFormat>
  <Paragraphs>198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BKD WONOSOBO</cp:lastModifiedBy>
  <cp:revision>10</cp:revision>
  <dcterms:created xsi:type="dcterms:W3CDTF">2026-07-14T08:05:25Z</dcterms:created>
  <dcterms:modified xsi:type="dcterms:W3CDTF">2026-07-14T08:22:51Z</dcterms:modified>
</cp:coreProperties>
</file>