
<file path=[Content_Types].xml><?xml version="1.0" encoding="utf-8"?>
<Types xmlns="http://schemas.openxmlformats.org/package/2006/content-types">
  <Default ContentType="application/vnd.openxmlformats-officedocument.oleObject" Extension="bin"/>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Lst>
  <p:sldSz cx="18288000" cy="10287000"/>
  <p:notesSz cx="6858000" cy="9144000"/>
  <p:embeddedFontLst>
    <p:embeddedFont>
      <p:font typeface="TT Interphases Bold" charset="1" panose="02000803060000020004"/>
      <p:regular r:id="rId16"/>
    </p:embeddedFont>
    <p:embeddedFont>
      <p:font typeface="Open Sans" charset="1" panose="020B0606030504020204"/>
      <p:regular r:id="rId17"/>
    </p:embeddedFont>
    <p:embeddedFont>
      <p:font typeface="Open Sans Bold" charset="1" panose="020B0806030504020204"/>
      <p:regular r:id="rId18"/>
    </p:embeddedFont>
    <p:embeddedFont>
      <p:font typeface="Charmonman Bold" charset="1" panose="00000800000000000000"/>
      <p:regular r:id="rId19"/>
    </p:embeddedFont>
    <p:embeddedFont>
      <p:font typeface="Arista Pro Semi-Bold" charset="1" panose="02000506020000020004"/>
      <p:regular r:id="rId20"/>
    </p:embeddedFont>
    <p:embeddedFont>
      <p:font typeface="TT Interphases" charset="1" panose="02000503020000020004"/>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pn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 Id="rId8" Target="../media/image7.png" Type="http://schemas.openxmlformats.org/officeDocument/2006/relationships/image"/><Relationship Id="rId9" Target="../media/image8.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13.png" Type="http://schemas.openxmlformats.org/officeDocument/2006/relationships/image"/><Relationship Id="rId7" Target="../media/image14.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10.png" Type="http://schemas.openxmlformats.org/officeDocument/2006/relationships/image"/><Relationship Id="rId7" Target="../media/image11.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10.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10.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10.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10.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10.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12.png" Type="http://schemas.openxmlformats.org/officeDocument/2006/relationships/image"/><Relationship Id="rId7" Target="../embeddings/oleObject1.bin" Type="http://schemas.openxmlformats.org/officeDocument/2006/relationships/oleObject"/><Relationship Id="rId8" Target="../media/image10.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 Id="rId8" Target="../media/image7.png" Type="http://schemas.openxmlformats.org/officeDocument/2006/relationships/image"/><Relationship Id="rId9" Target="../media/image8.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304602" y="3187217"/>
            <a:ext cx="9605905" cy="10420607"/>
          </a:xfrm>
          <a:custGeom>
            <a:avLst/>
            <a:gdLst/>
            <a:ahLst/>
            <a:cxnLst/>
            <a:rect r="r" b="b" t="t" l="l"/>
            <a:pathLst>
              <a:path h="10420607" w="9605905">
                <a:moveTo>
                  <a:pt x="0" y="0"/>
                </a:moveTo>
                <a:lnTo>
                  <a:pt x="9605905" y="0"/>
                </a:lnTo>
                <a:lnTo>
                  <a:pt x="9605905" y="10420606"/>
                </a:lnTo>
                <a:lnTo>
                  <a:pt x="0" y="1042060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881260" y="4601479"/>
            <a:ext cx="12006550" cy="3085205"/>
          </a:xfrm>
          <a:prstGeom prst="rect">
            <a:avLst/>
          </a:prstGeom>
        </p:spPr>
        <p:txBody>
          <a:bodyPr anchor="t" rtlCol="false" tIns="0" lIns="0" bIns="0" rIns="0">
            <a:spAutoFit/>
          </a:bodyPr>
          <a:lstStyle/>
          <a:p>
            <a:pPr algn="l" marL="0" indent="0" lvl="0">
              <a:lnSpc>
                <a:spcPts val="25249"/>
              </a:lnSpc>
              <a:spcBef>
                <a:spcPct val="0"/>
              </a:spcBef>
            </a:pPr>
            <a:r>
              <a:rPr lang="en-US" b="true" sz="18035">
                <a:solidFill>
                  <a:srgbClr val="323030"/>
                </a:solidFill>
                <a:latin typeface="TT Interphases Bold"/>
                <a:ea typeface="TT Interphases Bold"/>
                <a:cs typeface="TT Interphases Bold"/>
                <a:sym typeface="TT Interphases Bold"/>
              </a:rPr>
              <a:t>MASBROW</a:t>
            </a:r>
          </a:p>
        </p:txBody>
      </p:sp>
      <p:grpSp>
        <p:nvGrpSpPr>
          <p:cNvPr name="Group 4" id="4"/>
          <p:cNvGrpSpPr/>
          <p:nvPr/>
        </p:nvGrpSpPr>
        <p:grpSpPr>
          <a:xfrm rot="0">
            <a:off x="12554178" y="4610748"/>
            <a:ext cx="667262" cy="667262"/>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AED04"/>
            </a:solidFill>
          </p:spPr>
        </p:sp>
        <p:sp>
          <p:nvSpPr>
            <p:cNvPr name="TextBox 6" id="6"/>
            <p:cNvSpPr txBox="true"/>
            <p:nvPr/>
          </p:nvSpPr>
          <p:spPr>
            <a:xfrm>
              <a:off x="76200" y="38100"/>
              <a:ext cx="660400" cy="698500"/>
            </a:xfrm>
            <a:prstGeom prst="rect">
              <a:avLst/>
            </a:prstGeom>
          </p:spPr>
          <p:txBody>
            <a:bodyPr anchor="ctr" rtlCol="false" tIns="50800" lIns="50800" bIns="50800" rIns="50800"/>
            <a:lstStyle/>
            <a:p>
              <a:pPr algn="ctr">
                <a:lnSpc>
                  <a:spcPts val="2659"/>
                </a:lnSpc>
                <a:spcBef>
                  <a:spcPct val="0"/>
                </a:spcBef>
              </a:pPr>
            </a:p>
          </p:txBody>
        </p:sp>
      </p:grpSp>
      <p:sp>
        <p:nvSpPr>
          <p:cNvPr name="AutoShape 7" id="7"/>
          <p:cNvSpPr/>
          <p:nvPr/>
        </p:nvSpPr>
        <p:spPr>
          <a:xfrm>
            <a:off x="881260" y="1713681"/>
            <a:ext cx="16525480" cy="0"/>
          </a:xfrm>
          <a:prstGeom prst="line">
            <a:avLst/>
          </a:prstGeom>
          <a:ln cap="flat" w="38100">
            <a:solidFill>
              <a:srgbClr val="E8E8E8"/>
            </a:solidFill>
            <a:prstDash val="solid"/>
            <a:headEnd type="none" len="sm" w="sm"/>
            <a:tailEnd type="none" len="sm" w="sm"/>
          </a:ln>
        </p:spPr>
      </p:sp>
      <p:grpSp>
        <p:nvGrpSpPr>
          <p:cNvPr name="Group 8" id="8"/>
          <p:cNvGrpSpPr/>
          <p:nvPr/>
        </p:nvGrpSpPr>
        <p:grpSpPr>
          <a:xfrm rot="0">
            <a:off x="881260" y="629562"/>
            <a:ext cx="16525480" cy="798276"/>
            <a:chOff x="0" y="0"/>
            <a:chExt cx="22033974" cy="1064368"/>
          </a:xfrm>
        </p:grpSpPr>
        <p:sp>
          <p:nvSpPr>
            <p:cNvPr name="Freeform 9" id="9"/>
            <p:cNvSpPr/>
            <p:nvPr/>
          </p:nvSpPr>
          <p:spPr>
            <a:xfrm flipH="false" flipV="false" rot="0">
              <a:off x="0" y="0"/>
              <a:ext cx="948618" cy="1064368"/>
            </a:xfrm>
            <a:custGeom>
              <a:avLst/>
              <a:gdLst/>
              <a:ahLst/>
              <a:cxnLst/>
              <a:rect r="r" b="b" t="t" l="l"/>
              <a:pathLst>
                <a:path h="1064368" w="948618">
                  <a:moveTo>
                    <a:pt x="0" y="0"/>
                  </a:moveTo>
                  <a:lnTo>
                    <a:pt x="948618" y="0"/>
                  </a:lnTo>
                  <a:lnTo>
                    <a:pt x="948618" y="1064368"/>
                  </a:lnTo>
                  <a:lnTo>
                    <a:pt x="0" y="1064368"/>
                  </a:lnTo>
                  <a:lnTo>
                    <a:pt x="0" y="0"/>
                  </a:lnTo>
                  <a:close/>
                </a:path>
              </a:pathLst>
            </a:custGeom>
            <a:blipFill>
              <a:blip r:embed="rId4"/>
              <a:stretch>
                <a:fillRect l="0" t="0" r="0" b="0"/>
              </a:stretch>
            </a:blipFill>
          </p:spPr>
        </p:sp>
        <p:sp>
          <p:nvSpPr>
            <p:cNvPr name="TextBox 10" id="10"/>
            <p:cNvSpPr txBox="true"/>
            <p:nvPr/>
          </p:nvSpPr>
          <p:spPr>
            <a:xfrm rot="0">
              <a:off x="1126018" y="47625"/>
              <a:ext cx="2088655" cy="567756"/>
            </a:xfrm>
            <a:prstGeom prst="rect">
              <a:avLst/>
            </a:prstGeom>
          </p:spPr>
          <p:txBody>
            <a:bodyPr anchor="t" rtlCol="false" tIns="0" lIns="0" bIns="0" rIns="0">
              <a:spAutoFit/>
            </a:bodyPr>
            <a:lstStyle/>
            <a:p>
              <a:pPr algn="just">
                <a:lnSpc>
                  <a:spcPts val="1080"/>
                </a:lnSpc>
              </a:pPr>
              <a:r>
                <a:rPr lang="en-US" sz="1228">
                  <a:solidFill>
                    <a:srgbClr val="000000"/>
                  </a:solidFill>
                  <a:latin typeface="Open Sans"/>
                  <a:ea typeface="Open Sans"/>
                  <a:cs typeface="Open Sans"/>
                  <a:sym typeface="Open Sans"/>
                </a:rPr>
                <a:t>BADAN </a:t>
              </a:r>
            </a:p>
            <a:p>
              <a:pPr algn="just">
                <a:lnSpc>
                  <a:spcPts val="1080"/>
                </a:lnSpc>
              </a:pPr>
              <a:r>
                <a:rPr lang="en-US" sz="1228">
                  <a:solidFill>
                    <a:srgbClr val="000000"/>
                  </a:solidFill>
                  <a:latin typeface="Open Sans"/>
                  <a:ea typeface="Open Sans"/>
                  <a:cs typeface="Open Sans"/>
                  <a:sym typeface="Open Sans"/>
                </a:rPr>
                <a:t>KEPEGAWAIAN </a:t>
              </a:r>
            </a:p>
            <a:p>
              <a:pPr algn="just">
                <a:lnSpc>
                  <a:spcPts val="1080"/>
                </a:lnSpc>
              </a:pPr>
              <a:r>
                <a:rPr lang="en-US" sz="1228">
                  <a:solidFill>
                    <a:srgbClr val="000000"/>
                  </a:solidFill>
                  <a:latin typeface="Open Sans"/>
                  <a:ea typeface="Open Sans"/>
                  <a:cs typeface="Open Sans"/>
                  <a:sym typeface="Open Sans"/>
                </a:rPr>
                <a:t>DAERAH</a:t>
              </a:r>
            </a:p>
          </p:txBody>
        </p:sp>
        <p:sp>
          <p:nvSpPr>
            <p:cNvPr name="TextBox 11" id="11"/>
            <p:cNvSpPr txBox="true"/>
            <p:nvPr/>
          </p:nvSpPr>
          <p:spPr>
            <a:xfrm rot="0">
              <a:off x="1126018" y="597416"/>
              <a:ext cx="1801261" cy="384814"/>
            </a:xfrm>
            <a:prstGeom prst="rect">
              <a:avLst/>
            </a:prstGeom>
          </p:spPr>
          <p:txBody>
            <a:bodyPr anchor="t" rtlCol="false" tIns="0" lIns="0" bIns="0" rIns="0">
              <a:spAutoFit/>
            </a:bodyPr>
            <a:lstStyle/>
            <a:p>
              <a:pPr algn="just">
                <a:lnSpc>
                  <a:spcPts val="1080"/>
                </a:lnSpc>
              </a:pPr>
              <a:r>
                <a:rPr lang="en-US" sz="1228" b="true">
                  <a:solidFill>
                    <a:srgbClr val="000000"/>
                  </a:solidFill>
                  <a:latin typeface="Open Sans Bold"/>
                  <a:ea typeface="Open Sans Bold"/>
                  <a:cs typeface="Open Sans Bold"/>
                  <a:sym typeface="Open Sans Bold"/>
                </a:rPr>
                <a:t>KABUPATEN</a:t>
              </a:r>
            </a:p>
            <a:p>
              <a:pPr algn="just">
                <a:lnSpc>
                  <a:spcPts val="1080"/>
                </a:lnSpc>
              </a:pPr>
              <a:r>
                <a:rPr lang="en-US" b="true" sz="1228">
                  <a:solidFill>
                    <a:srgbClr val="000000"/>
                  </a:solidFill>
                  <a:latin typeface="Open Sans Bold"/>
                  <a:ea typeface="Open Sans Bold"/>
                  <a:cs typeface="Open Sans Bold"/>
                  <a:sym typeface="Open Sans Bold"/>
                </a:rPr>
                <a:t>WONOSOBO</a:t>
              </a:r>
            </a:p>
          </p:txBody>
        </p:sp>
        <p:sp>
          <p:nvSpPr>
            <p:cNvPr name="Freeform 12" id="12"/>
            <p:cNvSpPr/>
            <p:nvPr/>
          </p:nvSpPr>
          <p:spPr>
            <a:xfrm flipH="false" flipV="false" rot="0">
              <a:off x="18315558" y="103136"/>
              <a:ext cx="3718416" cy="858096"/>
            </a:xfrm>
            <a:custGeom>
              <a:avLst/>
              <a:gdLst/>
              <a:ahLst/>
              <a:cxnLst/>
              <a:rect r="r" b="b" t="t" l="l"/>
              <a:pathLst>
                <a:path h="858096" w="3718416">
                  <a:moveTo>
                    <a:pt x="0" y="0"/>
                  </a:moveTo>
                  <a:lnTo>
                    <a:pt x="3718416" y="0"/>
                  </a:lnTo>
                  <a:lnTo>
                    <a:pt x="3718416" y="858096"/>
                  </a:lnTo>
                  <a:lnTo>
                    <a:pt x="0" y="858096"/>
                  </a:lnTo>
                  <a:lnTo>
                    <a:pt x="0" y="0"/>
                  </a:lnTo>
                  <a:close/>
                </a:path>
              </a:pathLst>
            </a:custGeom>
            <a:blipFill>
              <a:blip r:embed="rId5"/>
              <a:stretch>
                <a:fillRect l="0" t="0" r="0" b="0"/>
              </a:stretch>
            </a:blipFill>
          </p:spPr>
        </p:sp>
      </p:grpSp>
      <p:grpSp>
        <p:nvGrpSpPr>
          <p:cNvPr name="Group 13" id="13"/>
          <p:cNvGrpSpPr/>
          <p:nvPr/>
        </p:nvGrpSpPr>
        <p:grpSpPr>
          <a:xfrm rot="0">
            <a:off x="12554178" y="9258300"/>
            <a:ext cx="4852562" cy="555807"/>
            <a:chOff x="0" y="0"/>
            <a:chExt cx="6470083" cy="741076"/>
          </a:xfrm>
        </p:grpSpPr>
        <p:sp>
          <p:nvSpPr>
            <p:cNvPr name="Freeform 14" id="14"/>
            <p:cNvSpPr/>
            <p:nvPr/>
          </p:nvSpPr>
          <p:spPr>
            <a:xfrm flipH="false" flipV="false" rot="0">
              <a:off x="3879312" y="164398"/>
              <a:ext cx="1069519" cy="467416"/>
            </a:xfrm>
            <a:custGeom>
              <a:avLst/>
              <a:gdLst/>
              <a:ahLst/>
              <a:cxnLst/>
              <a:rect r="r" b="b" t="t" l="l"/>
              <a:pathLst>
                <a:path h="467416" w="1069519">
                  <a:moveTo>
                    <a:pt x="0" y="0"/>
                  </a:moveTo>
                  <a:lnTo>
                    <a:pt x="1069520" y="0"/>
                  </a:lnTo>
                  <a:lnTo>
                    <a:pt x="1069520" y="467416"/>
                  </a:lnTo>
                  <a:lnTo>
                    <a:pt x="0" y="467416"/>
                  </a:lnTo>
                  <a:lnTo>
                    <a:pt x="0" y="0"/>
                  </a:lnTo>
                  <a:close/>
                </a:path>
              </a:pathLst>
            </a:custGeom>
            <a:blipFill>
              <a:blip r:embed="rId6"/>
              <a:stretch>
                <a:fillRect l="0" t="0" r="0" b="0"/>
              </a:stretch>
            </a:blipFill>
          </p:spPr>
        </p:sp>
        <p:sp>
          <p:nvSpPr>
            <p:cNvPr name="Freeform 15" id="15"/>
            <p:cNvSpPr/>
            <p:nvPr/>
          </p:nvSpPr>
          <p:spPr>
            <a:xfrm flipH="false" flipV="false" rot="0">
              <a:off x="5137096" y="0"/>
              <a:ext cx="1332987" cy="741076"/>
            </a:xfrm>
            <a:custGeom>
              <a:avLst/>
              <a:gdLst/>
              <a:ahLst/>
              <a:cxnLst/>
              <a:rect r="r" b="b" t="t" l="l"/>
              <a:pathLst>
                <a:path h="741076" w="1332987">
                  <a:moveTo>
                    <a:pt x="0" y="0"/>
                  </a:moveTo>
                  <a:lnTo>
                    <a:pt x="1332987" y="0"/>
                  </a:lnTo>
                  <a:lnTo>
                    <a:pt x="1332987" y="741076"/>
                  </a:lnTo>
                  <a:lnTo>
                    <a:pt x="0" y="741076"/>
                  </a:lnTo>
                  <a:lnTo>
                    <a:pt x="0" y="0"/>
                  </a:lnTo>
                  <a:close/>
                </a:path>
              </a:pathLst>
            </a:custGeom>
            <a:blipFill>
              <a:blip r:embed="rId7"/>
              <a:stretch>
                <a:fillRect l="-8326" t="0" r="-4173" b="0"/>
              </a:stretch>
            </a:blipFill>
          </p:spPr>
        </p:sp>
        <p:sp>
          <p:nvSpPr>
            <p:cNvPr name="Freeform 16" id="16"/>
            <p:cNvSpPr/>
            <p:nvPr/>
          </p:nvSpPr>
          <p:spPr>
            <a:xfrm flipH="false" flipV="false" rot="0">
              <a:off x="2007692" y="75006"/>
              <a:ext cx="1696803" cy="646199"/>
            </a:xfrm>
            <a:custGeom>
              <a:avLst/>
              <a:gdLst/>
              <a:ahLst/>
              <a:cxnLst/>
              <a:rect r="r" b="b" t="t" l="l"/>
              <a:pathLst>
                <a:path h="646199" w="1696803">
                  <a:moveTo>
                    <a:pt x="0" y="0"/>
                  </a:moveTo>
                  <a:lnTo>
                    <a:pt x="1696803" y="0"/>
                  </a:lnTo>
                  <a:lnTo>
                    <a:pt x="1696803" y="646199"/>
                  </a:lnTo>
                  <a:lnTo>
                    <a:pt x="0" y="646199"/>
                  </a:lnTo>
                  <a:lnTo>
                    <a:pt x="0" y="0"/>
                  </a:lnTo>
                  <a:close/>
                </a:path>
              </a:pathLst>
            </a:custGeom>
            <a:blipFill>
              <a:blip r:embed="rId8"/>
              <a:stretch>
                <a:fillRect l="0" t="0" r="0" b="0"/>
              </a:stretch>
            </a:blipFill>
          </p:spPr>
        </p:sp>
        <p:sp>
          <p:nvSpPr>
            <p:cNvPr name="Freeform 17" id="17"/>
            <p:cNvSpPr/>
            <p:nvPr/>
          </p:nvSpPr>
          <p:spPr>
            <a:xfrm flipH="false" flipV="false" rot="0">
              <a:off x="0" y="159173"/>
              <a:ext cx="517950" cy="581150"/>
            </a:xfrm>
            <a:custGeom>
              <a:avLst/>
              <a:gdLst/>
              <a:ahLst/>
              <a:cxnLst/>
              <a:rect r="r" b="b" t="t" l="l"/>
              <a:pathLst>
                <a:path h="581150" w="517950">
                  <a:moveTo>
                    <a:pt x="0" y="0"/>
                  </a:moveTo>
                  <a:lnTo>
                    <a:pt x="517950" y="0"/>
                  </a:lnTo>
                  <a:lnTo>
                    <a:pt x="517950" y="581150"/>
                  </a:lnTo>
                  <a:lnTo>
                    <a:pt x="0" y="581150"/>
                  </a:lnTo>
                  <a:lnTo>
                    <a:pt x="0" y="0"/>
                  </a:lnTo>
                  <a:close/>
                </a:path>
              </a:pathLst>
            </a:custGeom>
            <a:blipFill>
              <a:blip r:embed="rId9"/>
              <a:stretch>
                <a:fillRect l="0" t="0" r="0" b="0"/>
              </a:stretch>
            </a:blipFill>
          </p:spPr>
        </p:sp>
        <p:grpSp>
          <p:nvGrpSpPr>
            <p:cNvPr name="Group 18" id="18"/>
            <p:cNvGrpSpPr/>
            <p:nvPr/>
          </p:nvGrpSpPr>
          <p:grpSpPr>
            <a:xfrm rot="-10800000">
              <a:off x="719662" y="187202"/>
              <a:ext cx="333078" cy="39417"/>
              <a:chOff x="0" y="0"/>
              <a:chExt cx="481803" cy="57017"/>
            </a:xfrm>
          </p:grpSpPr>
          <p:sp>
            <p:nvSpPr>
              <p:cNvPr name="Freeform 19" id="19"/>
              <p:cNvSpPr/>
              <p:nvPr/>
            </p:nvSpPr>
            <p:spPr>
              <a:xfrm flipH="false" flipV="false" rot="0">
                <a:off x="0" y="0"/>
                <a:ext cx="481803" cy="57017"/>
              </a:xfrm>
              <a:custGeom>
                <a:avLst/>
                <a:gdLst/>
                <a:ahLst/>
                <a:cxnLst/>
                <a:rect r="r" b="b" t="t" l="l"/>
                <a:pathLst>
                  <a:path h="57017" w="481803">
                    <a:moveTo>
                      <a:pt x="28509" y="0"/>
                    </a:moveTo>
                    <a:lnTo>
                      <a:pt x="453295" y="0"/>
                    </a:lnTo>
                    <a:cubicBezTo>
                      <a:pt x="460856" y="0"/>
                      <a:pt x="468107" y="3004"/>
                      <a:pt x="473453" y="8350"/>
                    </a:cubicBezTo>
                    <a:cubicBezTo>
                      <a:pt x="478800" y="13696"/>
                      <a:pt x="481803" y="20948"/>
                      <a:pt x="481803" y="28509"/>
                    </a:cubicBezTo>
                    <a:lnTo>
                      <a:pt x="481803" y="28509"/>
                    </a:lnTo>
                    <a:cubicBezTo>
                      <a:pt x="481803" y="36070"/>
                      <a:pt x="478800" y="43321"/>
                      <a:pt x="473453" y="48667"/>
                    </a:cubicBezTo>
                    <a:cubicBezTo>
                      <a:pt x="468107" y="54014"/>
                      <a:pt x="460856" y="57017"/>
                      <a:pt x="453295" y="57017"/>
                    </a:cubicBezTo>
                    <a:lnTo>
                      <a:pt x="28509" y="57017"/>
                    </a:lnTo>
                    <a:cubicBezTo>
                      <a:pt x="20948" y="57017"/>
                      <a:pt x="13696" y="54014"/>
                      <a:pt x="8350" y="48667"/>
                    </a:cubicBezTo>
                    <a:cubicBezTo>
                      <a:pt x="3004" y="43321"/>
                      <a:pt x="0" y="36070"/>
                      <a:pt x="0" y="28509"/>
                    </a:cubicBezTo>
                    <a:lnTo>
                      <a:pt x="0" y="28509"/>
                    </a:lnTo>
                    <a:cubicBezTo>
                      <a:pt x="0" y="20948"/>
                      <a:pt x="3004" y="13696"/>
                      <a:pt x="8350" y="8350"/>
                    </a:cubicBezTo>
                    <a:cubicBezTo>
                      <a:pt x="13696" y="3004"/>
                      <a:pt x="20948" y="0"/>
                      <a:pt x="28509" y="0"/>
                    </a:cubicBezTo>
                    <a:close/>
                  </a:path>
                </a:pathLst>
              </a:custGeom>
              <a:solidFill>
                <a:srgbClr val="1C191A"/>
              </a:solidFill>
            </p:spPr>
          </p:sp>
          <p:sp>
            <p:nvSpPr>
              <p:cNvPr name="TextBox 20" id="20"/>
              <p:cNvSpPr txBox="true"/>
              <p:nvPr/>
            </p:nvSpPr>
            <p:spPr>
              <a:xfrm>
                <a:off x="0" y="0"/>
                <a:ext cx="481803" cy="57017"/>
              </a:xfrm>
              <a:prstGeom prst="rect">
                <a:avLst/>
              </a:prstGeom>
            </p:spPr>
            <p:txBody>
              <a:bodyPr anchor="ctr" rtlCol="false" tIns="2752" lIns="2752" bIns="2752" rIns="2752"/>
              <a:lstStyle/>
              <a:p>
                <a:pPr algn="ctr">
                  <a:lnSpc>
                    <a:spcPts val="145"/>
                  </a:lnSpc>
                </a:pPr>
              </a:p>
            </p:txBody>
          </p:sp>
        </p:grpSp>
        <p:sp>
          <p:nvSpPr>
            <p:cNvPr name="TextBox 21" id="21"/>
            <p:cNvSpPr txBox="true"/>
            <p:nvPr/>
          </p:nvSpPr>
          <p:spPr>
            <a:xfrm rot="0">
              <a:off x="1218668" y="168152"/>
              <a:ext cx="320175" cy="512128"/>
            </a:xfrm>
            <a:prstGeom prst="rect">
              <a:avLst/>
            </a:prstGeom>
          </p:spPr>
          <p:txBody>
            <a:bodyPr anchor="t" rtlCol="false" tIns="0" lIns="0" bIns="0" rIns="0">
              <a:spAutoFit/>
            </a:bodyPr>
            <a:lstStyle/>
            <a:p>
              <a:pPr algn="ctr">
                <a:lnSpc>
                  <a:spcPts val="3162"/>
                </a:lnSpc>
              </a:pPr>
              <a:r>
                <a:rPr lang="en-US" b="true" sz="2433" spc="-53">
                  <a:solidFill>
                    <a:srgbClr val="1C191A"/>
                  </a:solidFill>
                  <a:latin typeface="Charmonman Bold"/>
                  <a:ea typeface="Charmonman Bold"/>
                  <a:cs typeface="Charmonman Bold"/>
                  <a:sym typeface="Charmonman Bold"/>
                </a:rPr>
                <a:t>K</a:t>
              </a:r>
            </a:p>
          </p:txBody>
        </p:sp>
        <p:sp>
          <p:nvSpPr>
            <p:cNvPr name="TextBox 22" id="22"/>
            <p:cNvSpPr txBox="true"/>
            <p:nvPr/>
          </p:nvSpPr>
          <p:spPr>
            <a:xfrm rot="0">
              <a:off x="921847" y="-11539"/>
              <a:ext cx="359399" cy="751862"/>
            </a:xfrm>
            <a:prstGeom prst="rect">
              <a:avLst/>
            </a:prstGeom>
          </p:spPr>
          <p:txBody>
            <a:bodyPr anchor="t" rtlCol="false" tIns="0" lIns="0" bIns="0" rIns="0">
              <a:spAutoFit/>
            </a:bodyPr>
            <a:lstStyle/>
            <a:p>
              <a:pPr algn="ctr">
                <a:lnSpc>
                  <a:spcPts val="4400"/>
                </a:lnSpc>
              </a:pPr>
              <a:r>
                <a:rPr lang="en-US" b="true" sz="3385" spc="-74">
                  <a:solidFill>
                    <a:srgbClr val="1C191A"/>
                  </a:solidFill>
                  <a:latin typeface="Arista Pro Semi-Bold"/>
                  <a:ea typeface="Arista Pro Semi-Bold"/>
                  <a:cs typeface="Arista Pro Semi-Bold"/>
                  <a:sym typeface="Arista Pro Semi-Bold"/>
                </a:rPr>
                <a:t>b</a:t>
              </a:r>
            </a:p>
          </p:txBody>
        </p:sp>
        <p:sp>
          <p:nvSpPr>
            <p:cNvPr name="Freeform 23" id="23"/>
            <p:cNvSpPr/>
            <p:nvPr/>
          </p:nvSpPr>
          <p:spPr>
            <a:xfrm flipH="false" flipV="false" rot="0">
              <a:off x="719662" y="252658"/>
              <a:ext cx="229124" cy="282766"/>
            </a:xfrm>
            <a:custGeom>
              <a:avLst/>
              <a:gdLst/>
              <a:ahLst/>
              <a:cxnLst/>
              <a:rect r="r" b="b" t="t" l="l"/>
              <a:pathLst>
                <a:path h="282766" w="229124">
                  <a:moveTo>
                    <a:pt x="0" y="0"/>
                  </a:moveTo>
                  <a:lnTo>
                    <a:pt x="229123" y="0"/>
                  </a:lnTo>
                  <a:lnTo>
                    <a:pt x="229123" y="282766"/>
                  </a:lnTo>
                  <a:lnTo>
                    <a:pt x="0" y="282766"/>
                  </a:lnTo>
                  <a:lnTo>
                    <a:pt x="0" y="0"/>
                  </a:lnTo>
                  <a:close/>
                </a:path>
              </a:pathLst>
            </a:custGeom>
            <a:blipFill>
              <a:blip r:embed="rId10"/>
              <a:stretch>
                <a:fillRect l="0" t="-382" r="0" b="-382"/>
              </a:stretch>
            </a:blipFill>
          </p:spPr>
        </p:sp>
        <p:sp>
          <p:nvSpPr>
            <p:cNvPr name="TextBox 24" id="24"/>
            <p:cNvSpPr txBox="true"/>
            <p:nvPr/>
          </p:nvSpPr>
          <p:spPr>
            <a:xfrm rot="0">
              <a:off x="1473476" y="-10786"/>
              <a:ext cx="359399" cy="751862"/>
            </a:xfrm>
            <a:prstGeom prst="rect">
              <a:avLst/>
            </a:prstGeom>
          </p:spPr>
          <p:txBody>
            <a:bodyPr anchor="t" rtlCol="false" tIns="0" lIns="0" bIns="0" rIns="0">
              <a:spAutoFit/>
            </a:bodyPr>
            <a:lstStyle/>
            <a:p>
              <a:pPr algn="ctr">
                <a:lnSpc>
                  <a:spcPts val="4400"/>
                </a:lnSpc>
              </a:pPr>
              <a:r>
                <a:rPr lang="en-US" b="true" sz="3385" spc="-74">
                  <a:solidFill>
                    <a:srgbClr val="1C191A"/>
                  </a:solidFill>
                  <a:latin typeface="Arista Pro Semi-Bold"/>
                  <a:ea typeface="Arista Pro Semi-Bold"/>
                  <a:cs typeface="Arista Pro Semi-Bold"/>
                  <a:sym typeface="Arista Pro Semi-Bold"/>
                </a:rPr>
                <a:t>d</a:t>
              </a:r>
            </a:p>
          </p:txBody>
        </p:sp>
        <p:sp>
          <p:nvSpPr>
            <p:cNvPr name="TextBox 25" id="25"/>
            <p:cNvSpPr txBox="true"/>
            <p:nvPr/>
          </p:nvSpPr>
          <p:spPr>
            <a:xfrm rot="0">
              <a:off x="719662" y="571460"/>
              <a:ext cx="790030" cy="129771"/>
            </a:xfrm>
            <a:prstGeom prst="rect">
              <a:avLst/>
            </a:prstGeom>
          </p:spPr>
          <p:txBody>
            <a:bodyPr anchor="t" rtlCol="false" tIns="0" lIns="0" bIns="0" rIns="0">
              <a:spAutoFit/>
            </a:bodyPr>
            <a:lstStyle/>
            <a:p>
              <a:pPr algn="l">
                <a:lnSpc>
                  <a:spcPts val="726"/>
                </a:lnSpc>
              </a:pPr>
              <a:r>
                <a:rPr lang="en-US" sz="643" spc="184" b="true">
                  <a:solidFill>
                    <a:srgbClr val="D7271D"/>
                  </a:solidFill>
                  <a:latin typeface="Arista Pro Semi-Bold"/>
                  <a:ea typeface="Arista Pro Semi-Bold"/>
                  <a:cs typeface="Arista Pro Semi-Bold"/>
                  <a:sym typeface="Arista Pro Semi-Bold"/>
                </a:rPr>
                <a:t>WONOSOBO</a:t>
              </a:r>
            </a:p>
          </p:txBody>
        </p:sp>
      </p:grpSp>
      <p:sp>
        <p:nvSpPr>
          <p:cNvPr name="TextBox 26" id="26"/>
          <p:cNvSpPr txBox="true"/>
          <p:nvPr/>
        </p:nvSpPr>
        <p:spPr>
          <a:xfrm rot="0">
            <a:off x="1028700" y="7392044"/>
            <a:ext cx="9652841" cy="560705"/>
          </a:xfrm>
          <a:prstGeom prst="rect">
            <a:avLst/>
          </a:prstGeom>
        </p:spPr>
        <p:txBody>
          <a:bodyPr anchor="t" rtlCol="false" tIns="0" lIns="0" bIns="0" rIns="0">
            <a:spAutoFit/>
          </a:bodyPr>
          <a:lstStyle/>
          <a:p>
            <a:pPr algn="l" marL="0" indent="0" lvl="0">
              <a:lnSpc>
                <a:spcPts val="4585"/>
              </a:lnSpc>
            </a:pPr>
            <a:r>
              <a:rPr lang="en-US" sz="3500">
                <a:solidFill>
                  <a:srgbClr val="323030"/>
                </a:solidFill>
                <a:latin typeface="TT Interphases"/>
                <a:ea typeface="TT Interphases"/>
                <a:cs typeface="TT Interphases"/>
                <a:sym typeface="TT Interphases"/>
              </a:rPr>
              <a:t>Manajemen ASN Berintegritas Online Wonosobo</a:t>
            </a:r>
          </a:p>
        </p:txBody>
      </p:sp>
      <p:sp>
        <p:nvSpPr>
          <p:cNvPr name="TextBox 27" id="27"/>
          <p:cNvSpPr txBox="true"/>
          <p:nvPr/>
        </p:nvSpPr>
        <p:spPr>
          <a:xfrm rot="0">
            <a:off x="5449420" y="2814154"/>
            <a:ext cx="11526663" cy="746125"/>
          </a:xfrm>
          <a:prstGeom prst="rect">
            <a:avLst/>
          </a:prstGeom>
        </p:spPr>
        <p:txBody>
          <a:bodyPr anchor="t" rtlCol="false" tIns="0" lIns="0" bIns="0" rIns="0">
            <a:spAutoFit/>
          </a:bodyPr>
          <a:lstStyle/>
          <a:p>
            <a:pPr algn="r" marL="0" indent="0" lvl="0">
              <a:lnSpc>
                <a:spcPts val="2974"/>
              </a:lnSpc>
            </a:pPr>
            <a:r>
              <a:rPr lang="en-US" sz="2499">
                <a:solidFill>
                  <a:srgbClr val="323030"/>
                </a:solidFill>
                <a:latin typeface="TT Interphases"/>
                <a:ea typeface="TT Interphases"/>
                <a:cs typeface="TT Interphases"/>
                <a:sym typeface="TT Interphases"/>
              </a:rPr>
              <a:t>Sistem informasi kepegawaian terintegrasi untuk memudahkan administrasi ASN di lingkungan Pemerintah Kabupaten Wonosobo.</a:t>
            </a:r>
          </a:p>
        </p:txBody>
      </p:sp>
      <p:sp>
        <p:nvSpPr>
          <p:cNvPr name="Freeform 28" id="28"/>
          <p:cNvSpPr/>
          <p:nvPr/>
        </p:nvSpPr>
        <p:spPr>
          <a:xfrm flipH="false" flipV="false" rot="0">
            <a:off x="13480018" y="4238076"/>
            <a:ext cx="4154910" cy="4154910"/>
          </a:xfrm>
          <a:custGeom>
            <a:avLst/>
            <a:gdLst/>
            <a:ahLst/>
            <a:cxnLst/>
            <a:rect r="r" b="b" t="t" l="l"/>
            <a:pathLst>
              <a:path h="4154910" w="4154910">
                <a:moveTo>
                  <a:pt x="0" y="0"/>
                </a:moveTo>
                <a:lnTo>
                  <a:pt x="4154910" y="0"/>
                </a:lnTo>
                <a:lnTo>
                  <a:pt x="4154910" y="4154910"/>
                </a:lnTo>
                <a:lnTo>
                  <a:pt x="0" y="4154910"/>
                </a:lnTo>
                <a:lnTo>
                  <a:pt x="0" y="0"/>
                </a:lnTo>
                <a:close/>
              </a:path>
            </a:pathLst>
          </a:custGeom>
          <a:blipFill>
            <a:blip r:embed="rId11"/>
            <a:stretch>
              <a:fillRect l="0" t="0" r="0" b="0"/>
            </a:stretch>
          </a:blipFill>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881260" y="1713681"/>
            <a:ext cx="16525480" cy="0"/>
          </a:xfrm>
          <a:prstGeom prst="line">
            <a:avLst/>
          </a:prstGeom>
          <a:ln cap="flat" w="38100">
            <a:solidFill>
              <a:srgbClr val="E8E8E8"/>
            </a:solidFill>
            <a:prstDash val="solid"/>
            <a:headEnd type="none" len="sm" w="sm"/>
            <a:tailEnd type="none" len="sm" w="sm"/>
          </a:ln>
        </p:spPr>
      </p:sp>
      <p:sp>
        <p:nvSpPr>
          <p:cNvPr name="Freeform 3" id="3"/>
          <p:cNvSpPr/>
          <p:nvPr/>
        </p:nvSpPr>
        <p:spPr>
          <a:xfrm flipH="false" flipV="false" rot="-5400000">
            <a:off x="-1059826" y="-6884288"/>
            <a:ext cx="9605905" cy="10420607"/>
          </a:xfrm>
          <a:custGeom>
            <a:avLst/>
            <a:gdLst/>
            <a:ahLst/>
            <a:cxnLst/>
            <a:rect r="r" b="b" t="t" l="l"/>
            <a:pathLst>
              <a:path h="10420607" w="9605905">
                <a:moveTo>
                  <a:pt x="0" y="0"/>
                </a:moveTo>
                <a:lnTo>
                  <a:pt x="9605905" y="0"/>
                </a:lnTo>
                <a:lnTo>
                  <a:pt x="9605905" y="10420607"/>
                </a:lnTo>
                <a:lnTo>
                  <a:pt x="0" y="1042060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4" id="4"/>
          <p:cNvGrpSpPr/>
          <p:nvPr/>
        </p:nvGrpSpPr>
        <p:grpSpPr>
          <a:xfrm rot="0">
            <a:off x="881260" y="629562"/>
            <a:ext cx="16525480" cy="798276"/>
            <a:chOff x="0" y="0"/>
            <a:chExt cx="22033974" cy="1064368"/>
          </a:xfrm>
        </p:grpSpPr>
        <p:sp>
          <p:nvSpPr>
            <p:cNvPr name="Freeform 5" id="5"/>
            <p:cNvSpPr/>
            <p:nvPr/>
          </p:nvSpPr>
          <p:spPr>
            <a:xfrm flipH="false" flipV="false" rot="0">
              <a:off x="0" y="0"/>
              <a:ext cx="948618" cy="1064368"/>
            </a:xfrm>
            <a:custGeom>
              <a:avLst/>
              <a:gdLst/>
              <a:ahLst/>
              <a:cxnLst/>
              <a:rect r="r" b="b" t="t" l="l"/>
              <a:pathLst>
                <a:path h="1064368" w="948618">
                  <a:moveTo>
                    <a:pt x="0" y="0"/>
                  </a:moveTo>
                  <a:lnTo>
                    <a:pt x="948618" y="0"/>
                  </a:lnTo>
                  <a:lnTo>
                    <a:pt x="948618" y="1064368"/>
                  </a:lnTo>
                  <a:lnTo>
                    <a:pt x="0" y="1064368"/>
                  </a:lnTo>
                  <a:lnTo>
                    <a:pt x="0" y="0"/>
                  </a:lnTo>
                  <a:close/>
                </a:path>
              </a:pathLst>
            </a:custGeom>
            <a:blipFill>
              <a:blip r:embed="rId4"/>
              <a:stretch>
                <a:fillRect l="0" t="0" r="0" b="0"/>
              </a:stretch>
            </a:blipFill>
          </p:spPr>
        </p:sp>
        <p:sp>
          <p:nvSpPr>
            <p:cNvPr name="TextBox 6" id="6"/>
            <p:cNvSpPr txBox="true"/>
            <p:nvPr/>
          </p:nvSpPr>
          <p:spPr>
            <a:xfrm rot="0">
              <a:off x="1126018" y="47625"/>
              <a:ext cx="2088655" cy="567756"/>
            </a:xfrm>
            <a:prstGeom prst="rect">
              <a:avLst/>
            </a:prstGeom>
          </p:spPr>
          <p:txBody>
            <a:bodyPr anchor="t" rtlCol="false" tIns="0" lIns="0" bIns="0" rIns="0">
              <a:spAutoFit/>
            </a:bodyPr>
            <a:lstStyle/>
            <a:p>
              <a:pPr algn="just">
                <a:lnSpc>
                  <a:spcPts val="1080"/>
                </a:lnSpc>
              </a:pPr>
              <a:r>
                <a:rPr lang="en-US" sz="1228">
                  <a:solidFill>
                    <a:srgbClr val="000000"/>
                  </a:solidFill>
                  <a:latin typeface="Open Sans"/>
                  <a:ea typeface="Open Sans"/>
                  <a:cs typeface="Open Sans"/>
                  <a:sym typeface="Open Sans"/>
                </a:rPr>
                <a:t>BADAN </a:t>
              </a:r>
            </a:p>
            <a:p>
              <a:pPr algn="just">
                <a:lnSpc>
                  <a:spcPts val="1080"/>
                </a:lnSpc>
              </a:pPr>
              <a:r>
                <a:rPr lang="en-US" sz="1228">
                  <a:solidFill>
                    <a:srgbClr val="000000"/>
                  </a:solidFill>
                  <a:latin typeface="Open Sans"/>
                  <a:ea typeface="Open Sans"/>
                  <a:cs typeface="Open Sans"/>
                  <a:sym typeface="Open Sans"/>
                </a:rPr>
                <a:t>KEPEGAWAIAN </a:t>
              </a:r>
            </a:p>
            <a:p>
              <a:pPr algn="just">
                <a:lnSpc>
                  <a:spcPts val="1080"/>
                </a:lnSpc>
              </a:pPr>
              <a:r>
                <a:rPr lang="en-US" sz="1228">
                  <a:solidFill>
                    <a:srgbClr val="000000"/>
                  </a:solidFill>
                  <a:latin typeface="Open Sans"/>
                  <a:ea typeface="Open Sans"/>
                  <a:cs typeface="Open Sans"/>
                  <a:sym typeface="Open Sans"/>
                </a:rPr>
                <a:t>DAERAH</a:t>
              </a:r>
            </a:p>
          </p:txBody>
        </p:sp>
        <p:sp>
          <p:nvSpPr>
            <p:cNvPr name="TextBox 7" id="7"/>
            <p:cNvSpPr txBox="true"/>
            <p:nvPr/>
          </p:nvSpPr>
          <p:spPr>
            <a:xfrm rot="0">
              <a:off x="1126018" y="597416"/>
              <a:ext cx="1801261" cy="384814"/>
            </a:xfrm>
            <a:prstGeom prst="rect">
              <a:avLst/>
            </a:prstGeom>
          </p:spPr>
          <p:txBody>
            <a:bodyPr anchor="t" rtlCol="false" tIns="0" lIns="0" bIns="0" rIns="0">
              <a:spAutoFit/>
            </a:bodyPr>
            <a:lstStyle/>
            <a:p>
              <a:pPr algn="just">
                <a:lnSpc>
                  <a:spcPts val="1080"/>
                </a:lnSpc>
              </a:pPr>
              <a:r>
                <a:rPr lang="en-US" sz="1228" b="true">
                  <a:solidFill>
                    <a:srgbClr val="000000"/>
                  </a:solidFill>
                  <a:latin typeface="Open Sans Bold"/>
                  <a:ea typeface="Open Sans Bold"/>
                  <a:cs typeface="Open Sans Bold"/>
                  <a:sym typeface="Open Sans Bold"/>
                </a:rPr>
                <a:t>KABUPATEN</a:t>
              </a:r>
            </a:p>
            <a:p>
              <a:pPr algn="just">
                <a:lnSpc>
                  <a:spcPts val="1080"/>
                </a:lnSpc>
              </a:pPr>
              <a:r>
                <a:rPr lang="en-US" b="true" sz="1228">
                  <a:solidFill>
                    <a:srgbClr val="000000"/>
                  </a:solidFill>
                  <a:latin typeface="Open Sans Bold"/>
                  <a:ea typeface="Open Sans Bold"/>
                  <a:cs typeface="Open Sans Bold"/>
                  <a:sym typeface="Open Sans Bold"/>
                </a:rPr>
                <a:t>WONOSOBO</a:t>
              </a:r>
            </a:p>
          </p:txBody>
        </p:sp>
        <p:sp>
          <p:nvSpPr>
            <p:cNvPr name="Freeform 8" id="8"/>
            <p:cNvSpPr/>
            <p:nvPr/>
          </p:nvSpPr>
          <p:spPr>
            <a:xfrm flipH="false" flipV="false" rot="0">
              <a:off x="18315558" y="103136"/>
              <a:ext cx="3718416" cy="858096"/>
            </a:xfrm>
            <a:custGeom>
              <a:avLst/>
              <a:gdLst/>
              <a:ahLst/>
              <a:cxnLst/>
              <a:rect r="r" b="b" t="t" l="l"/>
              <a:pathLst>
                <a:path h="858096" w="3718416">
                  <a:moveTo>
                    <a:pt x="0" y="0"/>
                  </a:moveTo>
                  <a:lnTo>
                    <a:pt x="3718416" y="0"/>
                  </a:lnTo>
                  <a:lnTo>
                    <a:pt x="3718416" y="858096"/>
                  </a:lnTo>
                  <a:lnTo>
                    <a:pt x="0" y="858096"/>
                  </a:lnTo>
                  <a:lnTo>
                    <a:pt x="0" y="0"/>
                  </a:lnTo>
                  <a:close/>
                </a:path>
              </a:pathLst>
            </a:custGeom>
            <a:blipFill>
              <a:blip r:embed="rId5"/>
              <a:stretch>
                <a:fillRect l="0" t="0" r="0" b="0"/>
              </a:stretch>
            </a:blipFill>
          </p:spPr>
        </p:sp>
      </p:grpSp>
      <p:sp>
        <p:nvSpPr>
          <p:cNvPr name="TextBox 9" id="9"/>
          <p:cNvSpPr txBox="true"/>
          <p:nvPr/>
        </p:nvSpPr>
        <p:spPr>
          <a:xfrm rot="-5400000">
            <a:off x="-1572416" y="5339559"/>
            <a:ext cx="6129332" cy="1708151"/>
          </a:xfrm>
          <a:prstGeom prst="rect">
            <a:avLst/>
          </a:prstGeom>
        </p:spPr>
        <p:txBody>
          <a:bodyPr anchor="t" rtlCol="false" tIns="0" lIns="0" bIns="0" rIns="0">
            <a:spAutoFit/>
          </a:bodyPr>
          <a:lstStyle/>
          <a:p>
            <a:pPr algn="l" marL="0" indent="0" lvl="0">
              <a:lnSpc>
                <a:spcPts val="13999"/>
              </a:lnSpc>
              <a:spcBef>
                <a:spcPct val="0"/>
              </a:spcBef>
            </a:pPr>
            <a:r>
              <a:rPr lang="en-US" b="true" sz="9999">
                <a:gradFill>
                  <a:gsLst>
                    <a:gs pos="0">
                      <a:srgbClr val="2CBFAE">
                        <a:alpha val="100000"/>
                      </a:srgbClr>
                    </a:gs>
                    <a:gs pos="100000">
                      <a:srgbClr val="FAED04">
                        <a:alpha val="100000"/>
                      </a:srgbClr>
                    </a:gs>
                  </a:gsLst>
                  <a:lin ang="0"/>
                </a:gradFill>
                <a:latin typeface="TT Interphases Bold"/>
                <a:ea typeface="TT Interphases Bold"/>
                <a:cs typeface="TT Interphases Bold"/>
                <a:sym typeface="TT Interphases Bold"/>
              </a:rPr>
              <a:t>Saran</a:t>
            </a:r>
          </a:p>
        </p:txBody>
      </p:sp>
      <p:sp>
        <p:nvSpPr>
          <p:cNvPr name="TextBox 10" id="10"/>
          <p:cNvSpPr txBox="true"/>
          <p:nvPr/>
        </p:nvSpPr>
        <p:spPr>
          <a:xfrm rot="-5400000">
            <a:off x="-21797" y="5569050"/>
            <a:ext cx="5670349" cy="1708151"/>
          </a:xfrm>
          <a:prstGeom prst="rect">
            <a:avLst/>
          </a:prstGeom>
        </p:spPr>
        <p:txBody>
          <a:bodyPr anchor="t" rtlCol="false" tIns="0" lIns="0" bIns="0" rIns="0">
            <a:spAutoFit/>
          </a:bodyPr>
          <a:lstStyle/>
          <a:p>
            <a:pPr algn="l" marL="0" indent="0" lvl="0">
              <a:lnSpc>
                <a:spcPts val="13999"/>
              </a:lnSpc>
              <a:spcBef>
                <a:spcPct val="0"/>
              </a:spcBef>
            </a:pPr>
            <a:r>
              <a:rPr lang="en-US" sz="9999">
                <a:solidFill>
                  <a:srgbClr val="323030"/>
                </a:solidFill>
                <a:latin typeface="TT Interphases"/>
                <a:ea typeface="TT Interphases"/>
                <a:cs typeface="TT Interphases"/>
                <a:sym typeface="TT Interphases"/>
              </a:rPr>
              <a:t>Masukan</a:t>
            </a:r>
          </a:p>
        </p:txBody>
      </p:sp>
      <p:sp>
        <p:nvSpPr>
          <p:cNvPr name="Freeform 11" id="11" descr="QR code image"/>
          <p:cNvSpPr/>
          <p:nvPr/>
        </p:nvSpPr>
        <p:spPr>
          <a:xfrm flipH="false" flipV="false" rot="0">
            <a:off x="7586134" y="2097448"/>
            <a:ext cx="6614315" cy="6614315"/>
          </a:xfrm>
          <a:custGeom>
            <a:avLst/>
            <a:gdLst/>
            <a:ahLst/>
            <a:cxnLst/>
            <a:rect r="r" b="b" t="t" l="l"/>
            <a:pathLst>
              <a:path h="6614315" w="6614315">
                <a:moveTo>
                  <a:pt x="0" y="0"/>
                </a:moveTo>
                <a:lnTo>
                  <a:pt x="6614315" y="0"/>
                </a:lnTo>
                <a:lnTo>
                  <a:pt x="6614315" y="6614316"/>
                </a:lnTo>
                <a:lnTo>
                  <a:pt x="0" y="661431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2" id="12"/>
          <p:cNvSpPr txBox="true"/>
          <p:nvPr/>
        </p:nvSpPr>
        <p:spPr>
          <a:xfrm rot="0">
            <a:off x="4527283" y="8836025"/>
            <a:ext cx="12732017" cy="422275"/>
          </a:xfrm>
          <a:prstGeom prst="rect">
            <a:avLst/>
          </a:prstGeom>
        </p:spPr>
        <p:txBody>
          <a:bodyPr anchor="t" rtlCol="false" tIns="0" lIns="0" bIns="0" rIns="0">
            <a:spAutoFit/>
          </a:bodyPr>
          <a:lstStyle/>
          <a:p>
            <a:pPr algn="ctr" marL="0" indent="0" lvl="0">
              <a:lnSpc>
                <a:spcPts val="3499"/>
              </a:lnSpc>
              <a:spcBef>
                <a:spcPct val="0"/>
              </a:spcBef>
            </a:pPr>
            <a:r>
              <a:rPr lang="en-US" sz="2499">
                <a:solidFill>
                  <a:srgbClr val="12B9A7"/>
                </a:solidFill>
                <a:latin typeface="TT Interphases"/>
                <a:ea typeface="TT Interphases"/>
                <a:cs typeface="TT Interphases"/>
                <a:sym typeface="TT Interphases"/>
              </a:rPr>
              <a:t>https://mbw.wonosobokab.go.id/f/saran-dan-masukan-pelayanan-bkd</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881260" y="1713681"/>
            <a:ext cx="16525480" cy="0"/>
          </a:xfrm>
          <a:prstGeom prst="line">
            <a:avLst/>
          </a:prstGeom>
          <a:ln cap="flat" w="38100">
            <a:solidFill>
              <a:srgbClr val="E8E8E8"/>
            </a:solidFill>
            <a:prstDash val="solid"/>
            <a:headEnd type="none" len="sm" w="sm"/>
            <a:tailEnd type="none" len="sm" w="sm"/>
          </a:ln>
        </p:spPr>
      </p:sp>
      <p:sp>
        <p:nvSpPr>
          <p:cNvPr name="Freeform 3" id="3"/>
          <p:cNvSpPr/>
          <p:nvPr/>
        </p:nvSpPr>
        <p:spPr>
          <a:xfrm flipH="false" flipV="false" rot="-5400000">
            <a:off x="-1059826" y="-6884288"/>
            <a:ext cx="9605905" cy="10420607"/>
          </a:xfrm>
          <a:custGeom>
            <a:avLst/>
            <a:gdLst/>
            <a:ahLst/>
            <a:cxnLst/>
            <a:rect r="r" b="b" t="t" l="l"/>
            <a:pathLst>
              <a:path h="10420607" w="9605905">
                <a:moveTo>
                  <a:pt x="0" y="0"/>
                </a:moveTo>
                <a:lnTo>
                  <a:pt x="9605905" y="0"/>
                </a:lnTo>
                <a:lnTo>
                  <a:pt x="9605905" y="10420607"/>
                </a:lnTo>
                <a:lnTo>
                  <a:pt x="0" y="1042060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4" id="4"/>
          <p:cNvGrpSpPr/>
          <p:nvPr/>
        </p:nvGrpSpPr>
        <p:grpSpPr>
          <a:xfrm rot="0">
            <a:off x="8729214" y="2164080"/>
            <a:ext cx="6901666" cy="2250541"/>
            <a:chOff x="0" y="0"/>
            <a:chExt cx="822731" cy="268282"/>
          </a:xfrm>
        </p:grpSpPr>
        <p:sp>
          <p:nvSpPr>
            <p:cNvPr name="Freeform 5" id="5"/>
            <p:cNvSpPr/>
            <p:nvPr/>
          </p:nvSpPr>
          <p:spPr>
            <a:xfrm flipH="false" flipV="false" rot="0">
              <a:off x="0" y="0"/>
              <a:ext cx="822731" cy="268282"/>
            </a:xfrm>
            <a:custGeom>
              <a:avLst/>
              <a:gdLst/>
              <a:ahLst/>
              <a:cxnLst/>
              <a:rect r="r" b="b" t="t" l="l"/>
              <a:pathLst>
                <a:path h="268282" w="822731">
                  <a:moveTo>
                    <a:pt x="21909" y="0"/>
                  </a:moveTo>
                  <a:lnTo>
                    <a:pt x="800822" y="0"/>
                  </a:lnTo>
                  <a:cubicBezTo>
                    <a:pt x="812922" y="0"/>
                    <a:pt x="822731" y="9809"/>
                    <a:pt x="822731" y="21909"/>
                  </a:cubicBezTo>
                  <a:lnTo>
                    <a:pt x="822731" y="246372"/>
                  </a:lnTo>
                  <a:cubicBezTo>
                    <a:pt x="822731" y="252183"/>
                    <a:pt x="820423" y="257756"/>
                    <a:pt x="816314" y="261865"/>
                  </a:cubicBezTo>
                  <a:cubicBezTo>
                    <a:pt x="812205" y="265973"/>
                    <a:pt x="806633" y="268282"/>
                    <a:pt x="800822" y="268282"/>
                  </a:cubicBezTo>
                  <a:lnTo>
                    <a:pt x="21909" y="268282"/>
                  </a:lnTo>
                  <a:cubicBezTo>
                    <a:pt x="9809" y="268282"/>
                    <a:pt x="0" y="258473"/>
                    <a:pt x="0" y="246372"/>
                  </a:cubicBezTo>
                  <a:lnTo>
                    <a:pt x="0" y="21909"/>
                  </a:lnTo>
                  <a:cubicBezTo>
                    <a:pt x="0" y="9809"/>
                    <a:pt x="9809" y="0"/>
                    <a:pt x="21909" y="0"/>
                  </a:cubicBezTo>
                  <a:close/>
                </a:path>
              </a:pathLst>
            </a:custGeom>
            <a:ln w="38100" cap="rnd">
              <a:gradFill>
                <a:gsLst>
                  <a:gs pos="0">
                    <a:srgbClr val="2CBFAE">
                      <a:alpha val="100000"/>
                    </a:srgbClr>
                  </a:gs>
                  <a:gs pos="100000">
                    <a:srgbClr val="FAED04">
                      <a:alpha val="100000"/>
                    </a:srgbClr>
                  </a:gs>
                </a:gsLst>
                <a:lin ang="0"/>
              </a:gradFill>
              <a:prstDash val="solid"/>
              <a:round/>
            </a:ln>
          </p:spPr>
        </p:sp>
        <p:sp>
          <p:nvSpPr>
            <p:cNvPr name="TextBox 6" id="6"/>
            <p:cNvSpPr txBox="true"/>
            <p:nvPr/>
          </p:nvSpPr>
          <p:spPr>
            <a:xfrm>
              <a:off x="0" y="0"/>
              <a:ext cx="822731" cy="268282"/>
            </a:xfrm>
            <a:prstGeom prst="rect">
              <a:avLst/>
            </a:prstGeom>
          </p:spPr>
          <p:txBody>
            <a:bodyPr anchor="ctr" rtlCol="false" tIns="50800" lIns="50800" bIns="50800" rIns="50800"/>
            <a:lstStyle/>
            <a:p>
              <a:pPr algn="ctr">
                <a:lnSpc>
                  <a:spcPts val="2974"/>
                </a:lnSpc>
              </a:pPr>
            </a:p>
          </p:txBody>
        </p:sp>
      </p:grpSp>
      <p:grpSp>
        <p:nvGrpSpPr>
          <p:cNvPr name="Group 7" id="7"/>
          <p:cNvGrpSpPr/>
          <p:nvPr/>
        </p:nvGrpSpPr>
        <p:grpSpPr>
          <a:xfrm rot="0">
            <a:off x="9522155" y="1852775"/>
            <a:ext cx="2893369" cy="622611"/>
            <a:chOff x="0" y="0"/>
            <a:chExt cx="1888604" cy="406400"/>
          </a:xfrm>
        </p:grpSpPr>
        <p:sp>
          <p:nvSpPr>
            <p:cNvPr name="Freeform 8" id="8"/>
            <p:cNvSpPr/>
            <p:nvPr/>
          </p:nvSpPr>
          <p:spPr>
            <a:xfrm flipH="false" flipV="false" rot="0">
              <a:off x="0" y="0"/>
              <a:ext cx="1888604" cy="406400"/>
            </a:xfrm>
            <a:custGeom>
              <a:avLst/>
              <a:gdLst/>
              <a:ahLst/>
              <a:cxnLst/>
              <a:rect r="r" b="b" t="t" l="l"/>
              <a:pathLst>
                <a:path h="406400" w="1888604">
                  <a:moveTo>
                    <a:pt x="1685404" y="0"/>
                  </a:moveTo>
                  <a:cubicBezTo>
                    <a:pt x="1797628" y="0"/>
                    <a:pt x="1888604" y="90976"/>
                    <a:pt x="1888604" y="203200"/>
                  </a:cubicBezTo>
                  <a:cubicBezTo>
                    <a:pt x="1888604" y="315424"/>
                    <a:pt x="1797628" y="406400"/>
                    <a:pt x="1685404" y="406400"/>
                  </a:cubicBezTo>
                  <a:lnTo>
                    <a:pt x="203200" y="406400"/>
                  </a:lnTo>
                  <a:cubicBezTo>
                    <a:pt x="90976" y="406400"/>
                    <a:pt x="0" y="315424"/>
                    <a:pt x="0" y="203200"/>
                  </a:cubicBezTo>
                  <a:cubicBezTo>
                    <a:pt x="0" y="90976"/>
                    <a:pt x="90976" y="0"/>
                    <a:pt x="203200" y="0"/>
                  </a:cubicBezTo>
                  <a:close/>
                </a:path>
              </a:pathLst>
            </a:custGeom>
            <a:gradFill rotWithShape="true">
              <a:gsLst>
                <a:gs pos="0">
                  <a:srgbClr val="2CBFAE">
                    <a:alpha val="100000"/>
                  </a:srgbClr>
                </a:gs>
                <a:gs pos="100000">
                  <a:srgbClr val="FAED04">
                    <a:alpha val="100000"/>
                  </a:srgbClr>
                </a:gs>
              </a:gsLst>
              <a:lin ang="0"/>
            </a:gradFill>
            <a:ln cap="sq">
              <a:noFill/>
              <a:prstDash val="solid"/>
              <a:miter/>
            </a:ln>
          </p:spPr>
        </p:sp>
        <p:sp>
          <p:nvSpPr>
            <p:cNvPr name="TextBox 9" id="9"/>
            <p:cNvSpPr txBox="true"/>
            <p:nvPr/>
          </p:nvSpPr>
          <p:spPr>
            <a:xfrm>
              <a:off x="0" y="0"/>
              <a:ext cx="1888604" cy="406400"/>
            </a:xfrm>
            <a:prstGeom prst="rect">
              <a:avLst/>
            </a:prstGeom>
          </p:spPr>
          <p:txBody>
            <a:bodyPr anchor="ctr" rtlCol="false" tIns="50800" lIns="50800" bIns="50800" rIns="50800"/>
            <a:lstStyle/>
            <a:p>
              <a:pPr algn="ctr">
                <a:lnSpc>
                  <a:spcPts val="2974"/>
                </a:lnSpc>
              </a:pPr>
            </a:p>
          </p:txBody>
        </p:sp>
      </p:grpSp>
      <p:grpSp>
        <p:nvGrpSpPr>
          <p:cNvPr name="Group 10" id="10"/>
          <p:cNvGrpSpPr/>
          <p:nvPr/>
        </p:nvGrpSpPr>
        <p:grpSpPr>
          <a:xfrm rot="0">
            <a:off x="8729214" y="7592572"/>
            <a:ext cx="6901666" cy="2250541"/>
            <a:chOff x="0" y="0"/>
            <a:chExt cx="822731" cy="268282"/>
          </a:xfrm>
        </p:grpSpPr>
        <p:sp>
          <p:nvSpPr>
            <p:cNvPr name="Freeform 11" id="11"/>
            <p:cNvSpPr/>
            <p:nvPr/>
          </p:nvSpPr>
          <p:spPr>
            <a:xfrm flipH="false" flipV="false" rot="0">
              <a:off x="0" y="0"/>
              <a:ext cx="822731" cy="268282"/>
            </a:xfrm>
            <a:custGeom>
              <a:avLst/>
              <a:gdLst/>
              <a:ahLst/>
              <a:cxnLst/>
              <a:rect r="r" b="b" t="t" l="l"/>
              <a:pathLst>
                <a:path h="268282" w="822731">
                  <a:moveTo>
                    <a:pt x="21909" y="0"/>
                  </a:moveTo>
                  <a:lnTo>
                    <a:pt x="800822" y="0"/>
                  </a:lnTo>
                  <a:cubicBezTo>
                    <a:pt x="812922" y="0"/>
                    <a:pt x="822731" y="9809"/>
                    <a:pt x="822731" y="21909"/>
                  </a:cubicBezTo>
                  <a:lnTo>
                    <a:pt x="822731" y="246372"/>
                  </a:lnTo>
                  <a:cubicBezTo>
                    <a:pt x="822731" y="252183"/>
                    <a:pt x="820423" y="257756"/>
                    <a:pt x="816314" y="261865"/>
                  </a:cubicBezTo>
                  <a:cubicBezTo>
                    <a:pt x="812205" y="265973"/>
                    <a:pt x="806633" y="268282"/>
                    <a:pt x="800822" y="268282"/>
                  </a:cubicBezTo>
                  <a:lnTo>
                    <a:pt x="21909" y="268282"/>
                  </a:lnTo>
                  <a:cubicBezTo>
                    <a:pt x="9809" y="268282"/>
                    <a:pt x="0" y="258473"/>
                    <a:pt x="0" y="246372"/>
                  </a:cubicBezTo>
                  <a:lnTo>
                    <a:pt x="0" y="21909"/>
                  </a:lnTo>
                  <a:cubicBezTo>
                    <a:pt x="0" y="9809"/>
                    <a:pt x="9809" y="0"/>
                    <a:pt x="21909" y="0"/>
                  </a:cubicBezTo>
                  <a:close/>
                </a:path>
              </a:pathLst>
            </a:custGeom>
            <a:ln w="38100" cap="rnd">
              <a:gradFill>
                <a:gsLst>
                  <a:gs pos="0">
                    <a:srgbClr val="2CBFAE">
                      <a:alpha val="100000"/>
                    </a:srgbClr>
                  </a:gs>
                  <a:gs pos="100000">
                    <a:srgbClr val="FAED04">
                      <a:alpha val="100000"/>
                    </a:srgbClr>
                  </a:gs>
                </a:gsLst>
                <a:lin ang="0"/>
              </a:gradFill>
              <a:prstDash val="solid"/>
              <a:round/>
            </a:ln>
          </p:spPr>
        </p:sp>
        <p:sp>
          <p:nvSpPr>
            <p:cNvPr name="TextBox 12" id="12"/>
            <p:cNvSpPr txBox="true"/>
            <p:nvPr/>
          </p:nvSpPr>
          <p:spPr>
            <a:xfrm>
              <a:off x="0" y="0"/>
              <a:ext cx="822731" cy="268282"/>
            </a:xfrm>
            <a:prstGeom prst="rect">
              <a:avLst/>
            </a:prstGeom>
          </p:spPr>
          <p:txBody>
            <a:bodyPr anchor="ctr" rtlCol="false" tIns="50800" lIns="50800" bIns="50800" rIns="50800"/>
            <a:lstStyle/>
            <a:p>
              <a:pPr algn="ctr">
                <a:lnSpc>
                  <a:spcPts val="2974"/>
                </a:lnSpc>
              </a:pPr>
            </a:p>
          </p:txBody>
        </p:sp>
      </p:grpSp>
      <p:grpSp>
        <p:nvGrpSpPr>
          <p:cNvPr name="Group 13" id="13"/>
          <p:cNvGrpSpPr/>
          <p:nvPr/>
        </p:nvGrpSpPr>
        <p:grpSpPr>
          <a:xfrm rot="0">
            <a:off x="10968840" y="4878326"/>
            <a:ext cx="6611916" cy="2250541"/>
            <a:chOff x="0" y="0"/>
            <a:chExt cx="788191" cy="268282"/>
          </a:xfrm>
        </p:grpSpPr>
        <p:sp>
          <p:nvSpPr>
            <p:cNvPr name="Freeform 14" id="14"/>
            <p:cNvSpPr/>
            <p:nvPr/>
          </p:nvSpPr>
          <p:spPr>
            <a:xfrm flipH="false" flipV="false" rot="0">
              <a:off x="0" y="0"/>
              <a:ext cx="788191" cy="268282"/>
            </a:xfrm>
            <a:custGeom>
              <a:avLst/>
              <a:gdLst/>
              <a:ahLst/>
              <a:cxnLst/>
              <a:rect r="r" b="b" t="t" l="l"/>
              <a:pathLst>
                <a:path h="268282" w="788191">
                  <a:moveTo>
                    <a:pt x="22869" y="0"/>
                  </a:moveTo>
                  <a:lnTo>
                    <a:pt x="765321" y="0"/>
                  </a:lnTo>
                  <a:cubicBezTo>
                    <a:pt x="777952" y="0"/>
                    <a:pt x="788191" y="10239"/>
                    <a:pt x="788191" y="22869"/>
                  </a:cubicBezTo>
                  <a:lnTo>
                    <a:pt x="788191" y="245412"/>
                  </a:lnTo>
                  <a:cubicBezTo>
                    <a:pt x="788191" y="258043"/>
                    <a:pt x="777952" y="268282"/>
                    <a:pt x="765321" y="268282"/>
                  </a:cubicBezTo>
                  <a:lnTo>
                    <a:pt x="22869" y="268282"/>
                  </a:lnTo>
                  <a:cubicBezTo>
                    <a:pt x="10239" y="268282"/>
                    <a:pt x="0" y="258043"/>
                    <a:pt x="0" y="245412"/>
                  </a:cubicBezTo>
                  <a:lnTo>
                    <a:pt x="0" y="22869"/>
                  </a:lnTo>
                  <a:cubicBezTo>
                    <a:pt x="0" y="10239"/>
                    <a:pt x="10239" y="0"/>
                    <a:pt x="22869" y="0"/>
                  </a:cubicBezTo>
                  <a:close/>
                </a:path>
              </a:pathLst>
            </a:custGeom>
            <a:ln w="38100" cap="rnd">
              <a:gradFill>
                <a:gsLst>
                  <a:gs pos="0">
                    <a:srgbClr val="2CBFAE">
                      <a:alpha val="100000"/>
                    </a:srgbClr>
                  </a:gs>
                  <a:gs pos="100000">
                    <a:srgbClr val="FAED04">
                      <a:alpha val="100000"/>
                    </a:srgbClr>
                  </a:gs>
                </a:gsLst>
                <a:lin ang="0"/>
              </a:gradFill>
              <a:prstDash val="solid"/>
              <a:round/>
            </a:ln>
          </p:spPr>
        </p:sp>
        <p:sp>
          <p:nvSpPr>
            <p:cNvPr name="TextBox 15" id="15"/>
            <p:cNvSpPr txBox="true"/>
            <p:nvPr/>
          </p:nvSpPr>
          <p:spPr>
            <a:xfrm>
              <a:off x="0" y="0"/>
              <a:ext cx="788191" cy="268282"/>
            </a:xfrm>
            <a:prstGeom prst="rect">
              <a:avLst/>
            </a:prstGeom>
          </p:spPr>
          <p:txBody>
            <a:bodyPr anchor="ctr" rtlCol="false" tIns="50800" lIns="50800" bIns="50800" rIns="50800"/>
            <a:lstStyle/>
            <a:p>
              <a:pPr algn="ctr">
                <a:lnSpc>
                  <a:spcPts val="2974"/>
                </a:lnSpc>
              </a:pPr>
            </a:p>
          </p:txBody>
        </p:sp>
      </p:grpSp>
      <p:grpSp>
        <p:nvGrpSpPr>
          <p:cNvPr name="Group 16" id="16"/>
          <p:cNvGrpSpPr/>
          <p:nvPr/>
        </p:nvGrpSpPr>
        <p:grpSpPr>
          <a:xfrm rot="0">
            <a:off x="14472319" y="4567021"/>
            <a:ext cx="2893369" cy="622611"/>
            <a:chOff x="0" y="0"/>
            <a:chExt cx="1888604" cy="406400"/>
          </a:xfrm>
        </p:grpSpPr>
        <p:sp>
          <p:nvSpPr>
            <p:cNvPr name="Freeform 17" id="17"/>
            <p:cNvSpPr/>
            <p:nvPr/>
          </p:nvSpPr>
          <p:spPr>
            <a:xfrm flipH="false" flipV="false" rot="0">
              <a:off x="0" y="0"/>
              <a:ext cx="1888604" cy="406400"/>
            </a:xfrm>
            <a:custGeom>
              <a:avLst/>
              <a:gdLst/>
              <a:ahLst/>
              <a:cxnLst/>
              <a:rect r="r" b="b" t="t" l="l"/>
              <a:pathLst>
                <a:path h="406400" w="1888604">
                  <a:moveTo>
                    <a:pt x="1685404" y="0"/>
                  </a:moveTo>
                  <a:cubicBezTo>
                    <a:pt x="1797628" y="0"/>
                    <a:pt x="1888604" y="90976"/>
                    <a:pt x="1888604" y="203200"/>
                  </a:cubicBezTo>
                  <a:cubicBezTo>
                    <a:pt x="1888604" y="315424"/>
                    <a:pt x="1797628" y="406400"/>
                    <a:pt x="1685404" y="406400"/>
                  </a:cubicBezTo>
                  <a:lnTo>
                    <a:pt x="203200" y="406400"/>
                  </a:lnTo>
                  <a:cubicBezTo>
                    <a:pt x="90976" y="406400"/>
                    <a:pt x="0" y="315424"/>
                    <a:pt x="0" y="203200"/>
                  </a:cubicBezTo>
                  <a:cubicBezTo>
                    <a:pt x="0" y="90976"/>
                    <a:pt x="90976" y="0"/>
                    <a:pt x="203200" y="0"/>
                  </a:cubicBezTo>
                  <a:close/>
                </a:path>
              </a:pathLst>
            </a:custGeom>
            <a:gradFill rotWithShape="true">
              <a:gsLst>
                <a:gs pos="0">
                  <a:srgbClr val="2CBFAE">
                    <a:alpha val="100000"/>
                  </a:srgbClr>
                </a:gs>
                <a:gs pos="100000">
                  <a:srgbClr val="FAED04">
                    <a:alpha val="100000"/>
                  </a:srgbClr>
                </a:gs>
              </a:gsLst>
              <a:lin ang="0"/>
            </a:gradFill>
            <a:ln cap="sq">
              <a:noFill/>
              <a:prstDash val="solid"/>
              <a:miter/>
            </a:ln>
          </p:spPr>
        </p:sp>
        <p:sp>
          <p:nvSpPr>
            <p:cNvPr name="TextBox 18" id="18"/>
            <p:cNvSpPr txBox="true"/>
            <p:nvPr/>
          </p:nvSpPr>
          <p:spPr>
            <a:xfrm>
              <a:off x="0" y="0"/>
              <a:ext cx="1888604" cy="406400"/>
            </a:xfrm>
            <a:prstGeom prst="rect">
              <a:avLst/>
            </a:prstGeom>
          </p:spPr>
          <p:txBody>
            <a:bodyPr anchor="ctr" rtlCol="false" tIns="50800" lIns="50800" bIns="50800" rIns="50800"/>
            <a:lstStyle/>
            <a:p>
              <a:pPr algn="ctr">
                <a:lnSpc>
                  <a:spcPts val="2974"/>
                </a:lnSpc>
              </a:pPr>
            </a:p>
          </p:txBody>
        </p:sp>
      </p:grpSp>
      <p:grpSp>
        <p:nvGrpSpPr>
          <p:cNvPr name="Group 19" id="19"/>
          <p:cNvGrpSpPr/>
          <p:nvPr/>
        </p:nvGrpSpPr>
        <p:grpSpPr>
          <a:xfrm rot="0">
            <a:off x="9522155" y="7281267"/>
            <a:ext cx="2893369" cy="622611"/>
            <a:chOff x="0" y="0"/>
            <a:chExt cx="1888604" cy="406400"/>
          </a:xfrm>
        </p:grpSpPr>
        <p:sp>
          <p:nvSpPr>
            <p:cNvPr name="Freeform 20" id="20"/>
            <p:cNvSpPr/>
            <p:nvPr/>
          </p:nvSpPr>
          <p:spPr>
            <a:xfrm flipH="false" flipV="false" rot="0">
              <a:off x="0" y="0"/>
              <a:ext cx="1888604" cy="406400"/>
            </a:xfrm>
            <a:custGeom>
              <a:avLst/>
              <a:gdLst/>
              <a:ahLst/>
              <a:cxnLst/>
              <a:rect r="r" b="b" t="t" l="l"/>
              <a:pathLst>
                <a:path h="406400" w="1888604">
                  <a:moveTo>
                    <a:pt x="1685404" y="0"/>
                  </a:moveTo>
                  <a:cubicBezTo>
                    <a:pt x="1797628" y="0"/>
                    <a:pt x="1888604" y="90976"/>
                    <a:pt x="1888604" y="203200"/>
                  </a:cubicBezTo>
                  <a:cubicBezTo>
                    <a:pt x="1888604" y="315424"/>
                    <a:pt x="1797628" y="406400"/>
                    <a:pt x="1685404" y="406400"/>
                  </a:cubicBezTo>
                  <a:lnTo>
                    <a:pt x="203200" y="406400"/>
                  </a:lnTo>
                  <a:cubicBezTo>
                    <a:pt x="90976" y="406400"/>
                    <a:pt x="0" y="315424"/>
                    <a:pt x="0" y="203200"/>
                  </a:cubicBezTo>
                  <a:cubicBezTo>
                    <a:pt x="0" y="90976"/>
                    <a:pt x="90976" y="0"/>
                    <a:pt x="203200" y="0"/>
                  </a:cubicBezTo>
                  <a:close/>
                </a:path>
              </a:pathLst>
            </a:custGeom>
            <a:gradFill rotWithShape="true">
              <a:gsLst>
                <a:gs pos="0">
                  <a:srgbClr val="2CBFAE">
                    <a:alpha val="100000"/>
                  </a:srgbClr>
                </a:gs>
                <a:gs pos="100000">
                  <a:srgbClr val="FAED04">
                    <a:alpha val="100000"/>
                  </a:srgbClr>
                </a:gs>
              </a:gsLst>
              <a:lin ang="0"/>
            </a:gradFill>
            <a:ln cap="sq">
              <a:noFill/>
              <a:prstDash val="solid"/>
              <a:miter/>
            </a:ln>
          </p:spPr>
        </p:sp>
        <p:sp>
          <p:nvSpPr>
            <p:cNvPr name="TextBox 21" id="21"/>
            <p:cNvSpPr txBox="true"/>
            <p:nvPr/>
          </p:nvSpPr>
          <p:spPr>
            <a:xfrm>
              <a:off x="0" y="0"/>
              <a:ext cx="1888604" cy="406400"/>
            </a:xfrm>
            <a:prstGeom prst="rect">
              <a:avLst/>
            </a:prstGeom>
          </p:spPr>
          <p:txBody>
            <a:bodyPr anchor="ctr" rtlCol="false" tIns="50800" lIns="50800" bIns="50800" rIns="50800"/>
            <a:lstStyle/>
            <a:p>
              <a:pPr algn="ctr">
                <a:lnSpc>
                  <a:spcPts val="2974"/>
                </a:lnSpc>
              </a:pPr>
            </a:p>
          </p:txBody>
        </p:sp>
      </p:grpSp>
      <p:sp>
        <p:nvSpPr>
          <p:cNvPr name="TextBox 22" id="22"/>
          <p:cNvSpPr txBox="true"/>
          <p:nvPr/>
        </p:nvSpPr>
        <p:spPr>
          <a:xfrm rot="0">
            <a:off x="9371055" y="7989603"/>
            <a:ext cx="5998983" cy="1706626"/>
          </a:xfrm>
          <a:prstGeom prst="rect">
            <a:avLst/>
          </a:prstGeom>
        </p:spPr>
        <p:txBody>
          <a:bodyPr anchor="t" rtlCol="false" tIns="0" lIns="0" bIns="0" rIns="0">
            <a:spAutoFit/>
          </a:bodyPr>
          <a:lstStyle/>
          <a:p>
            <a:pPr algn="just">
              <a:lnSpc>
                <a:spcPts val="1547"/>
              </a:lnSpc>
            </a:pPr>
            <a:r>
              <a:rPr lang="en-US" sz="1300">
                <a:solidFill>
                  <a:srgbClr val="323030"/>
                </a:solidFill>
                <a:latin typeface="TT Interphases"/>
                <a:ea typeface="TT Interphases"/>
                <a:cs typeface="TT Interphases"/>
                <a:sym typeface="TT Interphases"/>
              </a:rPr>
              <a:t>Melambangkan ketegasan, integritas, profesionalisme, dan kewibawaan. Warna hitam mencerminkan komitmen BKD Kabupaten Wonosobo dalam menyelenggarakan tata kelola kepegawaian yang akuntabel, terpercaya, dan berlandaskan prinsip pelayanan publik yang berkualitas.</a:t>
            </a:r>
          </a:p>
          <a:p>
            <a:pPr algn="just">
              <a:lnSpc>
                <a:spcPts val="1547"/>
              </a:lnSpc>
            </a:pPr>
          </a:p>
          <a:p>
            <a:pPr algn="just" marL="0" indent="0" lvl="0">
              <a:lnSpc>
                <a:spcPts val="1547"/>
              </a:lnSpc>
            </a:pPr>
            <a:r>
              <a:rPr lang="en-US" sz="1300">
                <a:solidFill>
                  <a:srgbClr val="323030"/>
                </a:solidFill>
                <a:latin typeface="TT Interphases"/>
                <a:ea typeface="TT Interphases"/>
                <a:cs typeface="TT Interphases"/>
                <a:sym typeface="TT Interphases"/>
              </a:rPr>
              <a:t>Melambangkan inovasi, pertumbuhan, keterbukaan, dan transformasi digital. Warna ini menggambarkan semangat MASBROW dalam menghadirkan layanan kepegawaian yang modern, mudah diakses, responsif, serta terus berkembang mengikuti kebutuhan ASN dan kemajuan teknologi informasi.</a:t>
            </a:r>
          </a:p>
        </p:txBody>
      </p:sp>
      <p:grpSp>
        <p:nvGrpSpPr>
          <p:cNvPr name="Group 23" id="23"/>
          <p:cNvGrpSpPr/>
          <p:nvPr/>
        </p:nvGrpSpPr>
        <p:grpSpPr>
          <a:xfrm rot="0">
            <a:off x="881260" y="629562"/>
            <a:ext cx="16525480" cy="798276"/>
            <a:chOff x="0" y="0"/>
            <a:chExt cx="22033974" cy="1064368"/>
          </a:xfrm>
        </p:grpSpPr>
        <p:sp>
          <p:nvSpPr>
            <p:cNvPr name="Freeform 24" id="24"/>
            <p:cNvSpPr/>
            <p:nvPr/>
          </p:nvSpPr>
          <p:spPr>
            <a:xfrm flipH="false" flipV="false" rot="0">
              <a:off x="0" y="0"/>
              <a:ext cx="948618" cy="1064368"/>
            </a:xfrm>
            <a:custGeom>
              <a:avLst/>
              <a:gdLst/>
              <a:ahLst/>
              <a:cxnLst/>
              <a:rect r="r" b="b" t="t" l="l"/>
              <a:pathLst>
                <a:path h="1064368" w="948618">
                  <a:moveTo>
                    <a:pt x="0" y="0"/>
                  </a:moveTo>
                  <a:lnTo>
                    <a:pt x="948618" y="0"/>
                  </a:lnTo>
                  <a:lnTo>
                    <a:pt x="948618" y="1064368"/>
                  </a:lnTo>
                  <a:lnTo>
                    <a:pt x="0" y="1064368"/>
                  </a:lnTo>
                  <a:lnTo>
                    <a:pt x="0" y="0"/>
                  </a:lnTo>
                  <a:close/>
                </a:path>
              </a:pathLst>
            </a:custGeom>
            <a:blipFill>
              <a:blip r:embed="rId4"/>
              <a:stretch>
                <a:fillRect l="0" t="0" r="0" b="0"/>
              </a:stretch>
            </a:blipFill>
          </p:spPr>
        </p:sp>
        <p:sp>
          <p:nvSpPr>
            <p:cNvPr name="TextBox 25" id="25"/>
            <p:cNvSpPr txBox="true"/>
            <p:nvPr/>
          </p:nvSpPr>
          <p:spPr>
            <a:xfrm rot="0">
              <a:off x="1126018" y="47625"/>
              <a:ext cx="2088655" cy="567756"/>
            </a:xfrm>
            <a:prstGeom prst="rect">
              <a:avLst/>
            </a:prstGeom>
          </p:spPr>
          <p:txBody>
            <a:bodyPr anchor="t" rtlCol="false" tIns="0" lIns="0" bIns="0" rIns="0">
              <a:spAutoFit/>
            </a:bodyPr>
            <a:lstStyle/>
            <a:p>
              <a:pPr algn="just">
                <a:lnSpc>
                  <a:spcPts val="1080"/>
                </a:lnSpc>
              </a:pPr>
              <a:r>
                <a:rPr lang="en-US" sz="1228">
                  <a:solidFill>
                    <a:srgbClr val="000000"/>
                  </a:solidFill>
                  <a:latin typeface="Open Sans"/>
                  <a:ea typeface="Open Sans"/>
                  <a:cs typeface="Open Sans"/>
                  <a:sym typeface="Open Sans"/>
                </a:rPr>
                <a:t>BADAN </a:t>
              </a:r>
            </a:p>
            <a:p>
              <a:pPr algn="just">
                <a:lnSpc>
                  <a:spcPts val="1080"/>
                </a:lnSpc>
              </a:pPr>
              <a:r>
                <a:rPr lang="en-US" sz="1228">
                  <a:solidFill>
                    <a:srgbClr val="000000"/>
                  </a:solidFill>
                  <a:latin typeface="Open Sans"/>
                  <a:ea typeface="Open Sans"/>
                  <a:cs typeface="Open Sans"/>
                  <a:sym typeface="Open Sans"/>
                </a:rPr>
                <a:t>KEPEGAWAIAN </a:t>
              </a:r>
            </a:p>
            <a:p>
              <a:pPr algn="just">
                <a:lnSpc>
                  <a:spcPts val="1080"/>
                </a:lnSpc>
              </a:pPr>
              <a:r>
                <a:rPr lang="en-US" sz="1228">
                  <a:solidFill>
                    <a:srgbClr val="000000"/>
                  </a:solidFill>
                  <a:latin typeface="Open Sans"/>
                  <a:ea typeface="Open Sans"/>
                  <a:cs typeface="Open Sans"/>
                  <a:sym typeface="Open Sans"/>
                </a:rPr>
                <a:t>DAERAH</a:t>
              </a:r>
            </a:p>
          </p:txBody>
        </p:sp>
        <p:sp>
          <p:nvSpPr>
            <p:cNvPr name="TextBox 26" id="26"/>
            <p:cNvSpPr txBox="true"/>
            <p:nvPr/>
          </p:nvSpPr>
          <p:spPr>
            <a:xfrm rot="0">
              <a:off x="1126018" y="597416"/>
              <a:ext cx="1801261" cy="384814"/>
            </a:xfrm>
            <a:prstGeom prst="rect">
              <a:avLst/>
            </a:prstGeom>
          </p:spPr>
          <p:txBody>
            <a:bodyPr anchor="t" rtlCol="false" tIns="0" lIns="0" bIns="0" rIns="0">
              <a:spAutoFit/>
            </a:bodyPr>
            <a:lstStyle/>
            <a:p>
              <a:pPr algn="just">
                <a:lnSpc>
                  <a:spcPts val="1080"/>
                </a:lnSpc>
              </a:pPr>
              <a:r>
                <a:rPr lang="en-US" sz="1228" b="true">
                  <a:solidFill>
                    <a:srgbClr val="000000"/>
                  </a:solidFill>
                  <a:latin typeface="Open Sans Bold"/>
                  <a:ea typeface="Open Sans Bold"/>
                  <a:cs typeface="Open Sans Bold"/>
                  <a:sym typeface="Open Sans Bold"/>
                </a:rPr>
                <a:t>KABUPATEN</a:t>
              </a:r>
            </a:p>
            <a:p>
              <a:pPr algn="just">
                <a:lnSpc>
                  <a:spcPts val="1080"/>
                </a:lnSpc>
              </a:pPr>
              <a:r>
                <a:rPr lang="en-US" b="true" sz="1228">
                  <a:solidFill>
                    <a:srgbClr val="000000"/>
                  </a:solidFill>
                  <a:latin typeface="Open Sans Bold"/>
                  <a:ea typeface="Open Sans Bold"/>
                  <a:cs typeface="Open Sans Bold"/>
                  <a:sym typeface="Open Sans Bold"/>
                </a:rPr>
                <a:t>WONOSOBO</a:t>
              </a:r>
            </a:p>
          </p:txBody>
        </p:sp>
        <p:sp>
          <p:nvSpPr>
            <p:cNvPr name="Freeform 27" id="27"/>
            <p:cNvSpPr/>
            <p:nvPr/>
          </p:nvSpPr>
          <p:spPr>
            <a:xfrm flipH="false" flipV="false" rot="0">
              <a:off x="18315558" y="103136"/>
              <a:ext cx="3718416" cy="858096"/>
            </a:xfrm>
            <a:custGeom>
              <a:avLst/>
              <a:gdLst/>
              <a:ahLst/>
              <a:cxnLst/>
              <a:rect r="r" b="b" t="t" l="l"/>
              <a:pathLst>
                <a:path h="858096" w="3718416">
                  <a:moveTo>
                    <a:pt x="0" y="0"/>
                  </a:moveTo>
                  <a:lnTo>
                    <a:pt x="3718416" y="0"/>
                  </a:lnTo>
                  <a:lnTo>
                    <a:pt x="3718416" y="858096"/>
                  </a:lnTo>
                  <a:lnTo>
                    <a:pt x="0" y="858096"/>
                  </a:lnTo>
                  <a:lnTo>
                    <a:pt x="0" y="0"/>
                  </a:lnTo>
                  <a:close/>
                </a:path>
              </a:pathLst>
            </a:custGeom>
            <a:blipFill>
              <a:blip r:embed="rId5"/>
              <a:stretch>
                <a:fillRect l="0" t="0" r="0" b="0"/>
              </a:stretch>
            </a:blipFill>
          </p:spPr>
        </p:sp>
      </p:grpSp>
      <p:sp>
        <p:nvSpPr>
          <p:cNvPr name="Freeform 28" id="28"/>
          <p:cNvSpPr/>
          <p:nvPr/>
        </p:nvSpPr>
        <p:spPr>
          <a:xfrm flipH="false" flipV="false" rot="0">
            <a:off x="3804343" y="3192097"/>
            <a:ext cx="4787981" cy="4787981"/>
          </a:xfrm>
          <a:custGeom>
            <a:avLst/>
            <a:gdLst/>
            <a:ahLst/>
            <a:cxnLst/>
            <a:rect r="r" b="b" t="t" l="l"/>
            <a:pathLst>
              <a:path h="4787981" w="4787981">
                <a:moveTo>
                  <a:pt x="0" y="0"/>
                </a:moveTo>
                <a:lnTo>
                  <a:pt x="4787981" y="0"/>
                </a:lnTo>
                <a:lnTo>
                  <a:pt x="4787981" y="4787981"/>
                </a:lnTo>
                <a:lnTo>
                  <a:pt x="0" y="4787981"/>
                </a:lnTo>
                <a:lnTo>
                  <a:pt x="0" y="0"/>
                </a:lnTo>
                <a:close/>
              </a:path>
            </a:pathLst>
          </a:custGeom>
          <a:blipFill>
            <a:blip r:embed="rId6"/>
            <a:stretch>
              <a:fillRect l="0" t="0" r="0" b="0"/>
            </a:stretch>
          </a:blipFill>
        </p:spPr>
      </p:sp>
      <p:sp>
        <p:nvSpPr>
          <p:cNvPr name="TextBox 29" id="29"/>
          <p:cNvSpPr txBox="true"/>
          <p:nvPr/>
        </p:nvSpPr>
        <p:spPr>
          <a:xfrm rot="-5400000">
            <a:off x="-1572416" y="5339559"/>
            <a:ext cx="6129332" cy="1708151"/>
          </a:xfrm>
          <a:prstGeom prst="rect">
            <a:avLst/>
          </a:prstGeom>
        </p:spPr>
        <p:txBody>
          <a:bodyPr anchor="t" rtlCol="false" tIns="0" lIns="0" bIns="0" rIns="0">
            <a:spAutoFit/>
          </a:bodyPr>
          <a:lstStyle/>
          <a:p>
            <a:pPr algn="l" marL="0" indent="0" lvl="0">
              <a:lnSpc>
                <a:spcPts val="13999"/>
              </a:lnSpc>
              <a:spcBef>
                <a:spcPct val="0"/>
              </a:spcBef>
            </a:pPr>
            <a:r>
              <a:rPr lang="en-US" b="true" sz="9999">
                <a:gradFill>
                  <a:gsLst>
                    <a:gs pos="0">
                      <a:srgbClr val="2CBFAE">
                        <a:alpha val="100000"/>
                      </a:srgbClr>
                    </a:gs>
                    <a:gs pos="100000">
                      <a:srgbClr val="FAED04">
                        <a:alpha val="100000"/>
                      </a:srgbClr>
                    </a:gs>
                  </a:gsLst>
                  <a:lin ang="0"/>
                </a:gradFill>
                <a:latin typeface="TT Interphases Bold"/>
                <a:ea typeface="TT Interphases Bold"/>
                <a:cs typeface="TT Interphases Bold"/>
                <a:sym typeface="TT Interphases Bold"/>
              </a:rPr>
              <a:t>Filosofi</a:t>
            </a:r>
          </a:p>
        </p:txBody>
      </p:sp>
      <p:sp>
        <p:nvSpPr>
          <p:cNvPr name="TextBox 30" id="30"/>
          <p:cNvSpPr txBox="true"/>
          <p:nvPr/>
        </p:nvSpPr>
        <p:spPr>
          <a:xfrm rot="-5400000">
            <a:off x="-21797" y="5569050"/>
            <a:ext cx="5670349" cy="1708151"/>
          </a:xfrm>
          <a:prstGeom prst="rect">
            <a:avLst/>
          </a:prstGeom>
        </p:spPr>
        <p:txBody>
          <a:bodyPr anchor="t" rtlCol="false" tIns="0" lIns="0" bIns="0" rIns="0">
            <a:spAutoFit/>
          </a:bodyPr>
          <a:lstStyle/>
          <a:p>
            <a:pPr algn="l" marL="0" indent="0" lvl="0">
              <a:lnSpc>
                <a:spcPts val="13999"/>
              </a:lnSpc>
              <a:spcBef>
                <a:spcPct val="0"/>
              </a:spcBef>
            </a:pPr>
            <a:r>
              <a:rPr lang="en-US" sz="9999">
                <a:solidFill>
                  <a:srgbClr val="323030"/>
                </a:solidFill>
                <a:latin typeface="TT Interphases"/>
                <a:ea typeface="TT Interphases"/>
                <a:cs typeface="TT Interphases"/>
                <a:sym typeface="TT Interphases"/>
              </a:rPr>
              <a:t>Logo</a:t>
            </a:r>
          </a:p>
        </p:txBody>
      </p:sp>
      <p:sp>
        <p:nvSpPr>
          <p:cNvPr name="TextBox 31" id="31"/>
          <p:cNvSpPr txBox="true"/>
          <p:nvPr/>
        </p:nvSpPr>
        <p:spPr>
          <a:xfrm rot="0">
            <a:off x="9952675" y="1976762"/>
            <a:ext cx="2032329" cy="374650"/>
          </a:xfrm>
          <a:prstGeom prst="rect">
            <a:avLst/>
          </a:prstGeom>
        </p:spPr>
        <p:txBody>
          <a:bodyPr anchor="t" rtlCol="false" tIns="0" lIns="0" bIns="0" rIns="0">
            <a:spAutoFit/>
          </a:bodyPr>
          <a:lstStyle/>
          <a:p>
            <a:pPr algn="ctr" marL="0" indent="0" lvl="0">
              <a:lnSpc>
                <a:spcPts val="2974"/>
              </a:lnSpc>
            </a:pPr>
            <a:r>
              <a:rPr lang="en-US" b="true" sz="2499">
                <a:solidFill>
                  <a:srgbClr val="323030"/>
                </a:solidFill>
                <a:latin typeface="TT Interphases Bold"/>
                <a:ea typeface="TT Interphases Bold"/>
                <a:cs typeface="TT Interphases Bold"/>
                <a:sym typeface="TT Interphases Bold"/>
              </a:rPr>
              <a:t>Siluet Wajah</a:t>
            </a:r>
          </a:p>
        </p:txBody>
      </p:sp>
      <p:sp>
        <p:nvSpPr>
          <p:cNvPr name="TextBox 32" id="32"/>
          <p:cNvSpPr txBox="true"/>
          <p:nvPr/>
        </p:nvSpPr>
        <p:spPr>
          <a:xfrm rot="0">
            <a:off x="9144000" y="2678658"/>
            <a:ext cx="5998983" cy="1421638"/>
          </a:xfrm>
          <a:prstGeom prst="rect">
            <a:avLst/>
          </a:prstGeom>
        </p:spPr>
        <p:txBody>
          <a:bodyPr anchor="t" rtlCol="false" tIns="0" lIns="0" bIns="0" rIns="0">
            <a:spAutoFit/>
          </a:bodyPr>
          <a:lstStyle/>
          <a:p>
            <a:pPr algn="just" marL="0" indent="0" lvl="0">
              <a:lnSpc>
                <a:spcPts val="2261"/>
              </a:lnSpc>
            </a:pPr>
            <a:r>
              <a:rPr lang="en-US" sz="1900">
                <a:solidFill>
                  <a:srgbClr val="323030"/>
                </a:solidFill>
                <a:latin typeface="TT Interphases"/>
                <a:ea typeface="TT Interphases"/>
                <a:cs typeface="TT Interphases"/>
                <a:sym typeface="TT Interphases"/>
              </a:rPr>
              <a:t>Melambangkan ASN sebagai pusat layanan. MASBROW dikembangkan dengan pendekatan user-centered, yaitu memberikan kemudahan, kecepatan, dan kenyamanan bagi seluruh ASN Pemerintah Kabupaten Wonosobo dalam mengakses layanan kepegawaian.</a:t>
            </a:r>
          </a:p>
        </p:txBody>
      </p:sp>
      <p:sp>
        <p:nvSpPr>
          <p:cNvPr name="TextBox 33" id="33"/>
          <p:cNvSpPr txBox="true"/>
          <p:nvPr/>
        </p:nvSpPr>
        <p:spPr>
          <a:xfrm rot="0">
            <a:off x="14902839" y="4691008"/>
            <a:ext cx="2032329" cy="374650"/>
          </a:xfrm>
          <a:prstGeom prst="rect">
            <a:avLst/>
          </a:prstGeom>
        </p:spPr>
        <p:txBody>
          <a:bodyPr anchor="t" rtlCol="false" tIns="0" lIns="0" bIns="0" rIns="0">
            <a:spAutoFit/>
          </a:bodyPr>
          <a:lstStyle/>
          <a:p>
            <a:pPr algn="ctr" marL="0" indent="0" lvl="0">
              <a:lnSpc>
                <a:spcPts val="2974"/>
              </a:lnSpc>
            </a:pPr>
            <a:r>
              <a:rPr lang="en-US" b="true" sz="2499">
                <a:solidFill>
                  <a:srgbClr val="323030"/>
                </a:solidFill>
                <a:latin typeface="TT Interphases Bold"/>
                <a:ea typeface="TT Interphases Bold"/>
                <a:cs typeface="TT Interphases Bold"/>
                <a:sym typeface="TT Interphases Bold"/>
              </a:rPr>
              <a:t>M, B, W</a:t>
            </a:r>
          </a:p>
        </p:txBody>
      </p:sp>
      <p:sp>
        <p:nvSpPr>
          <p:cNvPr name="TextBox 34" id="34"/>
          <p:cNvSpPr txBox="true"/>
          <p:nvPr/>
        </p:nvSpPr>
        <p:spPr>
          <a:xfrm rot="0">
            <a:off x="11152709" y="5380132"/>
            <a:ext cx="6212979" cy="1488051"/>
          </a:xfrm>
          <a:prstGeom prst="rect">
            <a:avLst/>
          </a:prstGeom>
        </p:spPr>
        <p:txBody>
          <a:bodyPr anchor="t" rtlCol="false" tIns="0" lIns="0" bIns="0" rIns="0">
            <a:spAutoFit/>
          </a:bodyPr>
          <a:lstStyle/>
          <a:p>
            <a:pPr algn="just" marL="365674" indent="-182837" lvl="1">
              <a:lnSpc>
                <a:spcPts val="2015"/>
              </a:lnSpc>
              <a:buFont typeface="Arial"/>
              <a:buChar char="•"/>
            </a:pPr>
            <a:r>
              <a:rPr lang="en-US" b="true" sz="1693">
                <a:solidFill>
                  <a:srgbClr val="323030"/>
                </a:solidFill>
                <a:latin typeface="TT Interphases Bold"/>
                <a:ea typeface="TT Interphases Bold"/>
                <a:cs typeface="TT Interphases Bold"/>
                <a:sym typeface="TT Interphases Bold"/>
              </a:rPr>
              <a:t>M</a:t>
            </a:r>
            <a:r>
              <a:rPr lang="en-US" sz="1693">
                <a:solidFill>
                  <a:srgbClr val="323030"/>
                </a:solidFill>
                <a:latin typeface="TT Interphases"/>
                <a:ea typeface="TT Interphases"/>
                <a:cs typeface="TT Interphases"/>
                <a:sym typeface="TT Interphases"/>
              </a:rPr>
              <a:t> melambangkan Manajemen yang terintegrasi dan tertata.</a:t>
            </a:r>
          </a:p>
          <a:p>
            <a:pPr algn="just" marL="365674" indent="-182837" lvl="1">
              <a:lnSpc>
                <a:spcPts val="2015"/>
              </a:lnSpc>
              <a:buFont typeface="Arial"/>
              <a:buChar char="•"/>
            </a:pPr>
            <a:r>
              <a:rPr lang="en-US" b="true" sz="1693">
                <a:solidFill>
                  <a:srgbClr val="323030"/>
                </a:solidFill>
                <a:latin typeface="TT Interphases Bold"/>
                <a:ea typeface="TT Interphases Bold"/>
                <a:cs typeface="TT Interphases Bold"/>
                <a:sym typeface="TT Interphases Bold"/>
              </a:rPr>
              <a:t>B</a:t>
            </a:r>
            <a:r>
              <a:rPr lang="en-US" sz="1693">
                <a:solidFill>
                  <a:srgbClr val="323030"/>
                </a:solidFill>
                <a:latin typeface="TT Interphases"/>
                <a:ea typeface="TT Interphases"/>
                <a:cs typeface="TT Interphases"/>
                <a:sym typeface="TT Interphases"/>
              </a:rPr>
              <a:t> melambangkan Berintegritas, yaitu komitmen terhadap pelayanan yang jujur, akuntabel, dan dapat dipercaya.</a:t>
            </a:r>
          </a:p>
          <a:p>
            <a:pPr algn="just" marL="365674" indent="-182837" lvl="1">
              <a:lnSpc>
                <a:spcPts val="2015"/>
              </a:lnSpc>
              <a:buFont typeface="Arial"/>
              <a:buChar char="•"/>
            </a:pPr>
            <a:r>
              <a:rPr lang="en-US" b="true" sz="1693">
                <a:solidFill>
                  <a:srgbClr val="323030"/>
                </a:solidFill>
                <a:latin typeface="TT Interphases Bold"/>
                <a:ea typeface="TT Interphases Bold"/>
                <a:cs typeface="TT Interphases Bold"/>
                <a:sym typeface="TT Interphases Bold"/>
              </a:rPr>
              <a:t>W</a:t>
            </a:r>
            <a:r>
              <a:rPr lang="en-US" sz="1693">
                <a:solidFill>
                  <a:srgbClr val="323030"/>
                </a:solidFill>
                <a:latin typeface="TT Interphases"/>
                <a:ea typeface="TT Interphases"/>
                <a:cs typeface="TT Interphases"/>
                <a:sym typeface="TT Interphases"/>
              </a:rPr>
              <a:t> melambangkan Wonosobo, sebagai identitas daerah sekaligus komitmen dalam mendukung digitalisasi pelayanan kepegawaian Pemerintah Kabupaten Wonosobo.</a:t>
            </a:r>
          </a:p>
        </p:txBody>
      </p:sp>
      <p:sp>
        <p:nvSpPr>
          <p:cNvPr name="TextBox 35" id="35"/>
          <p:cNvSpPr txBox="true"/>
          <p:nvPr/>
        </p:nvSpPr>
        <p:spPr>
          <a:xfrm rot="0">
            <a:off x="9952675" y="7405254"/>
            <a:ext cx="2032329" cy="374650"/>
          </a:xfrm>
          <a:prstGeom prst="rect">
            <a:avLst/>
          </a:prstGeom>
        </p:spPr>
        <p:txBody>
          <a:bodyPr anchor="t" rtlCol="false" tIns="0" lIns="0" bIns="0" rIns="0">
            <a:spAutoFit/>
          </a:bodyPr>
          <a:lstStyle/>
          <a:p>
            <a:pPr algn="ctr" marL="0" indent="0" lvl="0">
              <a:lnSpc>
                <a:spcPts val="2974"/>
              </a:lnSpc>
            </a:pPr>
            <a:r>
              <a:rPr lang="en-US" b="true" sz="2499">
                <a:solidFill>
                  <a:srgbClr val="323030"/>
                </a:solidFill>
                <a:latin typeface="TT Interphases Bold"/>
                <a:ea typeface="TT Interphases Bold"/>
                <a:cs typeface="TT Interphases Bold"/>
                <a:sym typeface="TT Interphases Bold"/>
              </a:rPr>
              <a:t>Warna</a:t>
            </a:r>
          </a:p>
        </p:txBody>
      </p:sp>
      <p:sp>
        <p:nvSpPr>
          <p:cNvPr name="Freeform 36" id="36"/>
          <p:cNvSpPr/>
          <p:nvPr/>
        </p:nvSpPr>
        <p:spPr>
          <a:xfrm flipH="false" flipV="false" rot="0">
            <a:off x="8858934" y="4967071"/>
            <a:ext cx="1707598" cy="499478"/>
          </a:xfrm>
          <a:custGeom>
            <a:avLst/>
            <a:gdLst/>
            <a:ahLst/>
            <a:cxnLst/>
            <a:rect r="r" b="b" t="t" l="l"/>
            <a:pathLst>
              <a:path h="499478" w="1707598">
                <a:moveTo>
                  <a:pt x="0" y="0"/>
                </a:moveTo>
                <a:lnTo>
                  <a:pt x="1707598" y="0"/>
                </a:lnTo>
                <a:lnTo>
                  <a:pt x="1707598" y="499478"/>
                </a:lnTo>
                <a:lnTo>
                  <a:pt x="0" y="499478"/>
                </a:lnTo>
                <a:lnTo>
                  <a:pt x="0" y="0"/>
                </a:lnTo>
                <a:close/>
              </a:path>
            </a:pathLst>
          </a:custGeom>
          <a:blipFill>
            <a:blip r:embed="rId7"/>
            <a:stretch>
              <a:fillRect l="0" t="-107286" r="0" b="-134589"/>
            </a:stretch>
          </a:blipFill>
        </p:spPr>
      </p:sp>
      <p:sp>
        <p:nvSpPr>
          <p:cNvPr name="Freeform 37" id="37"/>
          <p:cNvSpPr/>
          <p:nvPr/>
        </p:nvSpPr>
        <p:spPr>
          <a:xfrm flipH="false" flipV="false" rot="-5400000">
            <a:off x="8945556" y="5750104"/>
            <a:ext cx="1534354" cy="506986"/>
          </a:xfrm>
          <a:custGeom>
            <a:avLst/>
            <a:gdLst/>
            <a:ahLst/>
            <a:cxnLst/>
            <a:rect r="r" b="b" t="t" l="l"/>
            <a:pathLst>
              <a:path h="506986" w="1534354">
                <a:moveTo>
                  <a:pt x="0" y="0"/>
                </a:moveTo>
                <a:lnTo>
                  <a:pt x="1534354" y="0"/>
                </a:lnTo>
                <a:lnTo>
                  <a:pt x="1534354" y="506985"/>
                </a:lnTo>
                <a:lnTo>
                  <a:pt x="0" y="506985"/>
                </a:lnTo>
                <a:lnTo>
                  <a:pt x="0" y="0"/>
                </a:lnTo>
                <a:close/>
              </a:path>
            </a:pathLst>
          </a:custGeom>
          <a:blipFill>
            <a:blip r:embed="rId6"/>
            <a:stretch>
              <a:fillRect l="0" t="-184787" r="0" b="-17855"/>
            </a:stretch>
          </a:blipFill>
        </p:spPr>
      </p:sp>
      <p:sp>
        <p:nvSpPr>
          <p:cNvPr name="Freeform 38" id="38"/>
          <p:cNvSpPr/>
          <p:nvPr/>
        </p:nvSpPr>
        <p:spPr>
          <a:xfrm flipH="false" flipV="false" rot="-10800000">
            <a:off x="8858934" y="6519454"/>
            <a:ext cx="1707598" cy="495796"/>
          </a:xfrm>
          <a:custGeom>
            <a:avLst/>
            <a:gdLst/>
            <a:ahLst/>
            <a:cxnLst/>
            <a:rect r="r" b="b" t="t" l="l"/>
            <a:pathLst>
              <a:path h="495796" w="1707598">
                <a:moveTo>
                  <a:pt x="0" y="0"/>
                </a:moveTo>
                <a:lnTo>
                  <a:pt x="1707598" y="0"/>
                </a:lnTo>
                <a:lnTo>
                  <a:pt x="1707598" y="495796"/>
                </a:lnTo>
                <a:lnTo>
                  <a:pt x="0" y="495796"/>
                </a:lnTo>
                <a:lnTo>
                  <a:pt x="0" y="0"/>
                </a:lnTo>
                <a:close/>
              </a:path>
            </a:pathLst>
          </a:custGeom>
          <a:blipFill>
            <a:blip r:embed="rId7"/>
            <a:stretch>
              <a:fillRect l="0" t="-108083" r="0" b="-136331"/>
            </a:stretch>
          </a:blipFill>
        </p:spPr>
      </p:sp>
      <p:sp>
        <p:nvSpPr>
          <p:cNvPr name="AutoShape 39" id="39"/>
          <p:cNvSpPr/>
          <p:nvPr/>
        </p:nvSpPr>
        <p:spPr>
          <a:xfrm>
            <a:off x="10317349" y="5216810"/>
            <a:ext cx="954100" cy="292512"/>
          </a:xfrm>
          <a:prstGeom prst="line">
            <a:avLst/>
          </a:prstGeom>
          <a:ln cap="flat" w="38100">
            <a:solidFill>
              <a:srgbClr val="2CBFAE"/>
            </a:solidFill>
            <a:prstDash val="solid"/>
            <a:headEnd type="none" len="sm" w="sm"/>
            <a:tailEnd type="triangle" len="med" w="lg"/>
          </a:ln>
        </p:spPr>
      </p:sp>
      <p:sp>
        <p:nvSpPr>
          <p:cNvPr name="AutoShape 40" id="40"/>
          <p:cNvSpPr/>
          <p:nvPr/>
        </p:nvSpPr>
        <p:spPr>
          <a:xfrm flipV="true">
            <a:off x="9824004" y="5777273"/>
            <a:ext cx="1441862" cy="226323"/>
          </a:xfrm>
          <a:prstGeom prst="line">
            <a:avLst/>
          </a:prstGeom>
          <a:ln cap="flat" w="38100">
            <a:solidFill>
              <a:srgbClr val="2CBFAE"/>
            </a:solidFill>
            <a:prstDash val="solid"/>
            <a:headEnd type="none" len="sm" w="sm"/>
            <a:tailEnd type="triangle" len="med" w="lg"/>
          </a:ln>
        </p:spPr>
      </p:sp>
      <p:sp>
        <p:nvSpPr>
          <p:cNvPr name="AutoShape 41" id="41"/>
          <p:cNvSpPr/>
          <p:nvPr/>
        </p:nvSpPr>
        <p:spPr>
          <a:xfrm flipV="true">
            <a:off x="10317349" y="6266884"/>
            <a:ext cx="942932" cy="547509"/>
          </a:xfrm>
          <a:prstGeom prst="line">
            <a:avLst/>
          </a:prstGeom>
          <a:ln cap="flat" w="38100">
            <a:solidFill>
              <a:srgbClr val="2CBFAE"/>
            </a:solidFill>
            <a:prstDash val="solid"/>
            <a:headEnd type="none" len="sm" w="sm"/>
            <a:tailEnd type="triangle" len="med" w="lg"/>
          </a:ln>
        </p:spPr>
      </p:sp>
      <p:grpSp>
        <p:nvGrpSpPr>
          <p:cNvPr name="Group 42" id="42"/>
          <p:cNvGrpSpPr/>
          <p:nvPr/>
        </p:nvGrpSpPr>
        <p:grpSpPr>
          <a:xfrm rot="0">
            <a:off x="8858934" y="8165510"/>
            <a:ext cx="414786" cy="414786"/>
            <a:chOff x="0" y="0"/>
            <a:chExt cx="812800" cy="812800"/>
          </a:xfrm>
        </p:grpSpPr>
        <p:sp>
          <p:nvSpPr>
            <p:cNvPr name="Freeform 43" id="4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929"/>
            </a:solidFill>
          </p:spPr>
        </p:sp>
        <p:sp>
          <p:nvSpPr>
            <p:cNvPr name="TextBox 44" id="44"/>
            <p:cNvSpPr txBox="true"/>
            <p:nvPr/>
          </p:nvSpPr>
          <p:spPr>
            <a:xfrm>
              <a:off x="76200" y="38100"/>
              <a:ext cx="660400" cy="698500"/>
            </a:xfrm>
            <a:prstGeom prst="rect">
              <a:avLst/>
            </a:prstGeom>
          </p:spPr>
          <p:txBody>
            <a:bodyPr anchor="ctr" rtlCol="false" tIns="50800" lIns="50800" bIns="50800" rIns="50800"/>
            <a:lstStyle/>
            <a:p>
              <a:pPr algn="ctr">
                <a:lnSpc>
                  <a:spcPts val="2659"/>
                </a:lnSpc>
                <a:spcBef>
                  <a:spcPct val="0"/>
                </a:spcBef>
              </a:pPr>
            </a:p>
          </p:txBody>
        </p:sp>
      </p:grpSp>
      <p:grpSp>
        <p:nvGrpSpPr>
          <p:cNvPr name="Group 45" id="45"/>
          <p:cNvGrpSpPr/>
          <p:nvPr/>
        </p:nvGrpSpPr>
        <p:grpSpPr>
          <a:xfrm rot="0">
            <a:off x="8858934" y="9113696"/>
            <a:ext cx="414786" cy="414786"/>
            <a:chOff x="0" y="0"/>
            <a:chExt cx="812800" cy="812800"/>
          </a:xfrm>
        </p:grpSpPr>
        <p:sp>
          <p:nvSpPr>
            <p:cNvPr name="Freeform 46" id="4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2B9A7"/>
            </a:solidFill>
          </p:spPr>
        </p:sp>
        <p:sp>
          <p:nvSpPr>
            <p:cNvPr name="TextBox 47" id="47"/>
            <p:cNvSpPr txBox="true"/>
            <p:nvPr/>
          </p:nvSpPr>
          <p:spPr>
            <a:xfrm>
              <a:off x="76200" y="38100"/>
              <a:ext cx="660400" cy="698500"/>
            </a:xfrm>
            <a:prstGeom prst="rect">
              <a:avLst/>
            </a:prstGeom>
          </p:spPr>
          <p:txBody>
            <a:bodyPr anchor="ctr" rtlCol="false" tIns="50800" lIns="50800" bIns="50800" rIns="50800"/>
            <a:lstStyle/>
            <a:p>
              <a:pPr algn="ctr">
                <a:lnSpc>
                  <a:spcPts val="2659"/>
                </a:lnSpc>
                <a:spcBef>
                  <a:spcPct val="0"/>
                </a:spcBef>
              </a:pPr>
            </a:p>
          </p:txBody>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4786515" y="1932756"/>
            <a:ext cx="2718767" cy="622611"/>
            <a:chOff x="0" y="0"/>
            <a:chExt cx="1774635" cy="406400"/>
          </a:xfrm>
        </p:grpSpPr>
        <p:sp>
          <p:nvSpPr>
            <p:cNvPr name="Freeform 3" id="3"/>
            <p:cNvSpPr/>
            <p:nvPr/>
          </p:nvSpPr>
          <p:spPr>
            <a:xfrm flipH="false" flipV="false" rot="0">
              <a:off x="0" y="0"/>
              <a:ext cx="1774635" cy="406400"/>
            </a:xfrm>
            <a:custGeom>
              <a:avLst/>
              <a:gdLst/>
              <a:ahLst/>
              <a:cxnLst/>
              <a:rect r="r" b="b" t="t" l="l"/>
              <a:pathLst>
                <a:path h="406400" w="1774635">
                  <a:moveTo>
                    <a:pt x="1571435" y="0"/>
                  </a:moveTo>
                  <a:cubicBezTo>
                    <a:pt x="1683659" y="0"/>
                    <a:pt x="1774635" y="90976"/>
                    <a:pt x="1774635" y="203200"/>
                  </a:cubicBezTo>
                  <a:cubicBezTo>
                    <a:pt x="1774635" y="315424"/>
                    <a:pt x="1683659" y="406400"/>
                    <a:pt x="1571435" y="406400"/>
                  </a:cubicBezTo>
                  <a:lnTo>
                    <a:pt x="203200" y="406400"/>
                  </a:lnTo>
                  <a:cubicBezTo>
                    <a:pt x="90976" y="406400"/>
                    <a:pt x="0" y="315424"/>
                    <a:pt x="0" y="203200"/>
                  </a:cubicBezTo>
                  <a:cubicBezTo>
                    <a:pt x="0" y="90976"/>
                    <a:pt x="90976" y="0"/>
                    <a:pt x="203200" y="0"/>
                  </a:cubicBezTo>
                  <a:close/>
                </a:path>
              </a:pathLst>
            </a:custGeom>
            <a:ln w="38100" cap="sq">
              <a:gradFill>
                <a:gsLst>
                  <a:gs pos="0">
                    <a:srgbClr val="2CBFAE">
                      <a:alpha val="100000"/>
                    </a:srgbClr>
                  </a:gs>
                  <a:gs pos="100000">
                    <a:srgbClr val="FAED04">
                      <a:alpha val="100000"/>
                    </a:srgbClr>
                  </a:gs>
                </a:gsLst>
                <a:lin ang="0"/>
              </a:gradFill>
              <a:prstDash val="solid"/>
              <a:miter/>
            </a:ln>
          </p:spPr>
        </p:sp>
        <p:sp>
          <p:nvSpPr>
            <p:cNvPr name="TextBox 4" id="4"/>
            <p:cNvSpPr txBox="true"/>
            <p:nvPr/>
          </p:nvSpPr>
          <p:spPr>
            <a:xfrm>
              <a:off x="0" y="0"/>
              <a:ext cx="1774635" cy="406400"/>
            </a:xfrm>
            <a:prstGeom prst="rect">
              <a:avLst/>
            </a:prstGeom>
          </p:spPr>
          <p:txBody>
            <a:bodyPr anchor="ctr" rtlCol="false" tIns="50800" lIns="50800" bIns="50800" rIns="50800"/>
            <a:lstStyle/>
            <a:p>
              <a:pPr algn="ctr">
                <a:lnSpc>
                  <a:spcPts val="2974"/>
                </a:lnSpc>
              </a:pPr>
            </a:p>
          </p:txBody>
        </p:sp>
      </p:grpSp>
      <p:sp>
        <p:nvSpPr>
          <p:cNvPr name="Freeform 5" id="5"/>
          <p:cNvSpPr/>
          <p:nvPr/>
        </p:nvSpPr>
        <p:spPr>
          <a:xfrm flipH="false" flipV="true" rot="0">
            <a:off x="3416704" y="6145173"/>
            <a:ext cx="9605905" cy="10420607"/>
          </a:xfrm>
          <a:custGeom>
            <a:avLst/>
            <a:gdLst/>
            <a:ahLst/>
            <a:cxnLst/>
            <a:rect r="r" b="b" t="t" l="l"/>
            <a:pathLst>
              <a:path h="10420607" w="9605905">
                <a:moveTo>
                  <a:pt x="0" y="10420607"/>
                </a:moveTo>
                <a:lnTo>
                  <a:pt x="9605905" y="10420607"/>
                </a:lnTo>
                <a:lnTo>
                  <a:pt x="9605905" y="0"/>
                </a:lnTo>
                <a:lnTo>
                  <a:pt x="0" y="0"/>
                </a:lnTo>
                <a:lnTo>
                  <a:pt x="0" y="10420607"/>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10718886" y="4905803"/>
            <a:ext cx="2718767" cy="622611"/>
            <a:chOff x="0" y="0"/>
            <a:chExt cx="1774635" cy="406400"/>
          </a:xfrm>
        </p:grpSpPr>
        <p:sp>
          <p:nvSpPr>
            <p:cNvPr name="Freeform 7" id="7"/>
            <p:cNvSpPr/>
            <p:nvPr/>
          </p:nvSpPr>
          <p:spPr>
            <a:xfrm flipH="false" flipV="false" rot="0">
              <a:off x="0" y="0"/>
              <a:ext cx="1774635" cy="406400"/>
            </a:xfrm>
            <a:custGeom>
              <a:avLst/>
              <a:gdLst/>
              <a:ahLst/>
              <a:cxnLst/>
              <a:rect r="r" b="b" t="t" l="l"/>
              <a:pathLst>
                <a:path h="406400" w="1774635">
                  <a:moveTo>
                    <a:pt x="1571435" y="0"/>
                  </a:moveTo>
                  <a:cubicBezTo>
                    <a:pt x="1683659" y="0"/>
                    <a:pt x="1774635" y="90976"/>
                    <a:pt x="1774635" y="203200"/>
                  </a:cubicBezTo>
                  <a:cubicBezTo>
                    <a:pt x="1774635" y="315424"/>
                    <a:pt x="1683659" y="406400"/>
                    <a:pt x="1571435" y="406400"/>
                  </a:cubicBezTo>
                  <a:lnTo>
                    <a:pt x="203200" y="406400"/>
                  </a:lnTo>
                  <a:cubicBezTo>
                    <a:pt x="90976" y="406400"/>
                    <a:pt x="0" y="315424"/>
                    <a:pt x="0" y="203200"/>
                  </a:cubicBezTo>
                  <a:cubicBezTo>
                    <a:pt x="0" y="90976"/>
                    <a:pt x="90976" y="0"/>
                    <a:pt x="203200" y="0"/>
                  </a:cubicBezTo>
                  <a:close/>
                </a:path>
              </a:pathLst>
            </a:custGeom>
            <a:ln w="38100" cap="sq">
              <a:gradFill>
                <a:gsLst>
                  <a:gs pos="0">
                    <a:srgbClr val="2CBFAE">
                      <a:alpha val="100000"/>
                    </a:srgbClr>
                  </a:gs>
                  <a:gs pos="100000">
                    <a:srgbClr val="FAED04">
                      <a:alpha val="100000"/>
                    </a:srgbClr>
                  </a:gs>
                </a:gsLst>
                <a:lin ang="0"/>
              </a:gradFill>
              <a:prstDash val="solid"/>
              <a:miter/>
            </a:ln>
          </p:spPr>
        </p:sp>
        <p:sp>
          <p:nvSpPr>
            <p:cNvPr name="TextBox 8" id="8"/>
            <p:cNvSpPr txBox="true"/>
            <p:nvPr/>
          </p:nvSpPr>
          <p:spPr>
            <a:xfrm>
              <a:off x="0" y="0"/>
              <a:ext cx="1774635" cy="406400"/>
            </a:xfrm>
            <a:prstGeom prst="rect">
              <a:avLst/>
            </a:prstGeom>
          </p:spPr>
          <p:txBody>
            <a:bodyPr anchor="ctr" rtlCol="false" tIns="50800" lIns="50800" bIns="50800" rIns="50800"/>
            <a:lstStyle/>
            <a:p>
              <a:pPr algn="ctr">
                <a:lnSpc>
                  <a:spcPts val="2974"/>
                </a:lnSpc>
              </a:pPr>
            </a:p>
          </p:txBody>
        </p:sp>
      </p:grpSp>
      <p:sp>
        <p:nvSpPr>
          <p:cNvPr name="TextBox 9" id="9"/>
          <p:cNvSpPr txBox="true"/>
          <p:nvPr/>
        </p:nvSpPr>
        <p:spPr>
          <a:xfrm rot="0">
            <a:off x="4929881" y="2822067"/>
            <a:ext cx="5323397" cy="4431665"/>
          </a:xfrm>
          <a:prstGeom prst="rect">
            <a:avLst/>
          </a:prstGeom>
        </p:spPr>
        <p:txBody>
          <a:bodyPr anchor="t" rtlCol="false" tIns="0" lIns="0" bIns="0" rIns="0">
            <a:spAutoFit/>
          </a:bodyPr>
          <a:lstStyle/>
          <a:p>
            <a:pPr algn="just" marL="431801" indent="-215900" lvl="1">
              <a:lnSpc>
                <a:spcPts val="2380"/>
              </a:lnSpc>
              <a:buFont typeface="Arial"/>
              <a:buChar char="•"/>
            </a:pPr>
            <a:r>
              <a:rPr lang="en-US" sz="2000">
                <a:solidFill>
                  <a:srgbClr val="323030"/>
                </a:solidFill>
                <a:latin typeface="TT Interphases"/>
                <a:ea typeface="TT Interphases"/>
                <a:cs typeface="TT Interphases"/>
                <a:sym typeface="TT Interphases"/>
              </a:rPr>
              <a:t>Proses layanan kepegawaian masih menggunakan berbagai media yang terpisah (WhatsApp, Google Drive, Flashdisk, dan aplikasi lainnya).</a:t>
            </a:r>
          </a:p>
          <a:p>
            <a:pPr algn="just" marL="431801" indent="-215900" lvl="1">
              <a:lnSpc>
                <a:spcPts val="2380"/>
              </a:lnSpc>
              <a:buFont typeface="Arial"/>
              <a:buChar char="•"/>
            </a:pPr>
            <a:r>
              <a:rPr lang="en-US" sz="2000">
                <a:solidFill>
                  <a:srgbClr val="323030"/>
                </a:solidFill>
                <a:latin typeface="TT Interphases"/>
                <a:ea typeface="TT Interphases"/>
                <a:cs typeface="TT Interphases"/>
                <a:sym typeface="TT Interphases"/>
              </a:rPr>
              <a:t>Pengajuan layanan belum terintegrasi sehingga dokumen harus dikirim atau diunggah berulang.</a:t>
            </a:r>
          </a:p>
          <a:p>
            <a:pPr algn="just" marL="431801" indent="-215900" lvl="1">
              <a:lnSpc>
                <a:spcPts val="2380"/>
              </a:lnSpc>
              <a:buFont typeface="Arial"/>
              <a:buChar char="•"/>
            </a:pPr>
            <a:r>
              <a:rPr lang="en-US" sz="2000">
                <a:solidFill>
                  <a:srgbClr val="323030"/>
                </a:solidFill>
                <a:latin typeface="TT Interphases"/>
                <a:ea typeface="TT Interphases"/>
                <a:cs typeface="TT Interphases"/>
                <a:sym typeface="TT Interphases"/>
              </a:rPr>
              <a:t>Proses verifikasi dan pemantauan status layanan belum optimal.</a:t>
            </a:r>
          </a:p>
          <a:p>
            <a:pPr algn="just" marL="431801" indent="-215900" lvl="1">
              <a:lnSpc>
                <a:spcPts val="2380"/>
              </a:lnSpc>
              <a:buFont typeface="Arial"/>
              <a:buChar char="•"/>
            </a:pPr>
            <a:r>
              <a:rPr lang="en-US" sz="2000">
                <a:solidFill>
                  <a:srgbClr val="323030"/>
                </a:solidFill>
                <a:latin typeface="TT Interphases"/>
                <a:ea typeface="TT Interphases"/>
                <a:cs typeface="TT Interphases"/>
                <a:sym typeface="TT Interphases"/>
              </a:rPr>
              <a:t>Rekapitulasi data dan pelaporan masih dilakukan secara manual.</a:t>
            </a:r>
          </a:p>
          <a:p>
            <a:pPr algn="just" marL="431801" indent="-215900" lvl="1">
              <a:lnSpc>
                <a:spcPts val="2380"/>
              </a:lnSpc>
              <a:buFont typeface="Arial"/>
              <a:buChar char="•"/>
            </a:pPr>
            <a:r>
              <a:rPr lang="en-US" sz="2000">
                <a:solidFill>
                  <a:srgbClr val="323030"/>
                </a:solidFill>
                <a:latin typeface="TT Interphases"/>
                <a:ea typeface="TT Interphases"/>
                <a:cs typeface="TT Interphases"/>
                <a:sym typeface="TT Interphases"/>
              </a:rPr>
              <a:t>Belum tersedia data dan informasi kepegawaian yang terintegrasi untuk mendukung pengambilan keputusan.</a:t>
            </a:r>
          </a:p>
          <a:p>
            <a:pPr algn="just" marL="0" indent="0" lvl="0">
              <a:lnSpc>
                <a:spcPts val="2380"/>
              </a:lnSpc>
            </a:pPr>
          </a:p>
        </p:txBody>
      </p:sp>
      <p:sp>
        <p:nvSpPr>
          <p:cNvPr name="AutoShape 10" id="10"/>
          <p:cNvSpPr/>
          <p:nvPr/>
        </p:nvSpPr>
        <p:spPr>
          <a:xfrm>
            <a:off x="881260" y="1713681"/>
            <a:ext cx="16525480" cy="0"/>
          </a:xfrm>
          <a:prstGeom prst="line">
            <a:avLst/>
          </a:prstGeom>
          <a:ln cap="flat" w="38100">
            <a:solidFill>
              <a:srgbClr val="E8E8E8"/>
            </a:solidFill>
            <a:prstDash val="solid"/>
            <a:headEnd type="none" len="sm" w="sm"/>
            <a:tailEnd type="none" len="sm" w="sm"/>
          </a:ln>
        </p:spPr>
      </p:sp>
      <p:grpSp>
        <p:nvGrpSpPr>
          <p:cNvPr name="Group 11" id="11"/>
          <p:cNvGrpSpPr/>
          <p:nvPr/>
        </p:nvGrpSpPr>
        <p:grpSpPr>
          <a:xfrm rot="0">
            <a:off x="881260" y="629562"/>
            <a:ext cx="16525480" cy="798276"/>
            <a:chOff x="0" y="0"/>
            <a:chExt cx="22033974" cy="1064368"/>
          </a:xfrm>
        </p:grpSpPr>
        <p:sp>
          <p:nvSpPr>
            <p:cNvPr name="Freeform 12" id="12"/>
            <p:cNvSpPr/>
            <p:nvPr/>
          </p:nvSpPr>
          <p:spPr>
            <a:xfrm flipH="false" flipV="false" rot="0">
              <a:off x="0" y="0"/>
              <a:ext cx="948618" cy="1064368"/>
            </a:xfrm>
            <a:custGeom>
              <a:avLst/>
              <a:gdLst/>
              <a:ahLst/>
              <a:cxnLst/>
              <a:rect r="r" b="b" t="t" l="l"/>
              <a:pathLst>
                <a:path h="1064368" w="948618">
                  <a:moveTo>
                    <a:pt x="0" y="0"/>
                  </a:moveTo>
                  <a:lnTo>
                    <a:pt x="948618" y="0"/>
                  </a:lnTo>
                  <a:lnTo>
                    <a:pt x="948618" y="1064368"/>
                  </a:lnTo>
                  <a:lnTo>
                    <a:pt x="0" y="1064368"/>
                  </a:lnTo>
                  <a:lnTo>
                    <a:pt x="0" y="0"/>
                  </a:lnTo>
                  <a:close/>
                </a:path>
              </a:pathLst>
            </a:custGeom>
            <a:blipFill>
              <a:blip r:embed="rId4"/>
              <a:stretch>
                <a:fillRect l="0" t="0" r="0" b="0"/>
              </a:stretch>
            </a:blipFill>
          </p:spPr>
        </p:sp>
        <p:sp>
          <p:nvSpPr>
            <p:cNvPr name="TextBox 13" id="13"/>
            <p:cNvSpPr txBox="true"/>
            <p:nvPr/>
          </p:nvSpPr>
          <p:spPr>
            <a:xfrm rot="0">
              <a:off x="1126018" y="47625"/>
              <a:ext cx="2088655" cy="567756"/>
            </a:xfrm>
            <a:prstGeom prst="rect">
              <a:avLst/>
            </a:prstGeom>
          </p:spPr>
          <p:txBody>
            <a:bodyPr anchor="t" rtlCol="false" tIns="0" lIns="0" bIns="0" rIns="0">
              <a:spAutoFit/>
            </a:bodyPr>
            <a:lstStyle/>
            <a:p>
              <a:pPr algn="just">
                <a:lnSpc>
                  <a:spcPts val="1080"/>
                </a:lnSpc>
              </a:pPr>
              <a:r>
                <a:rPr lang="en-US" sz="1228">
                  <a:solidFill>
                    <a:srgbClr val="000000"/>
                  </a:solidFill>
                  <a:latin typeface="Open Sans"/>
                  <a:ea typeface="Open Sans"/>
                  <a:cs typeface="Open Sans"/>
                  <a:sym typeface="Open Sans"/>
                </a:rPr>
                <a:t>BADAN </a:t>
              </a:r>
            </a:p>
            <a:p>
              <a:pPr algn="just">
                <a:lnSpc>
                  <a:spcPts val="1080"/>
                </a:lnSpc>
              </a:pPr>
              <a:r>
                <a:rPr lang="en-US" sz="1228">
                  <a:solidFill>
                    <a:srgbClr val="000000"/>
                  </a:solidFill>
                  <a:latin typeface="Open Sans"/>
                  <a:ea typeface="Open Sans"/>
                  <a:cs typeface="Open Sans"/>
                  <a:sym typeface="Open Sans"/>
                </a:rPr>
                <a:t>KEPEGAWAIAN </a:t>
              </a:r>
            </a:p>
            <a:p>
              <a:pPr algn="just">
                <a:lnSpc>
                  <a:spcPts val="1080"/>
                </a:lnSpc>
              </a:pPr>
              <a:r>
                <a:rPr lang="en-US" sz="1228">
                  <a:solidFill>
                    <a:srgbClr val="000000"/>
                  </a:solidFill>
                  <a:latin typeface="Open Sans"/>
                  <a:ea typeface="Open Sans"/>
                  <a:cs typeface="Open Sans"/>
                  <a:sym typeface="Open Sans"/>
                </a:rPr>
                <a:t>DAERAH</a:t>
              </a:r>
            </a:p>
          </p:txBody>
        </p:sp>
        <p:sp>
          <p:nvSpPr>
            <p:cNvPr name="TextBox 14" id="14"/>
            <p:cNvSpPr txBox="true"/>
            <p:nvPr/>
          </p:nvSpPr>
          <p:spPr>
            <a:xfrm rot="0">
              <a:off x="1126018" y="597416"/>
              <a:ext cx="1801261" cy="384814"/>
            </a:xfrm>
            <a:prstGeom prst="rect">
              <a:avLst/>
            </a:prstGeom>
          </p:spPr>
          <p:txBody>
            <a:bodyPr anchor="t" rtlCol="false" tIns="0" lIns="0" bIns="0" rIns="0">
              <a:spAutoFit/>
            </a:bodyPr>
            <a:lstStyle/>
            <a:p>
              <a:pPr algn="just">
                <a:lnSpc>
                  <a:spcPts val="1080"/>
                </a:lnSpc>
              </a:pPr>
              <a:r>
                <a:rPr lang="en-US" sz="1228" b="true">
                  <a:solidFill>
                    <a:srgbClr val="000000"/>
                  </a:solidFill>
                  <a:latin typeface="Open Sans Bold"/>
                  <a:ea typeface="Open Sans Bold"/>
                  <a:cs typeface="Open Sans Bold"/>
                  <a:sym typeface="Open Sans Bold"/>
                </a:rPr>
                <a:t>KABUPATEN</a:t>
              </a:r>
            </a:p>
            <a:p>
              <a:pPr algn="just">
                <a:lnSpc>
                  <a:spcPts val="1080"/>
                </a:lnSpc>
              </a:pPr>
              <a:r>
                <a:rPr lang="en-US" b="true" sz="1228">
                  <a:solidFill>
                    <a:srgbClr val="000000"/>
                  </a:solidFill>
                  <a:latin typeface="Open Sans Bold"/>
                  <a:ea typeface="Open Sans Bold"/>
                  <a:cs typeface="Open Sans Bold"/>
                  <a:sym typeface="Open Sans Bold"/>
                </a:rPr>
                <a:t>WONOSOBO</a:t>
              </a:r>
            </a:p>
          </p:txBody>
        </p:sp>
        <p:sp>
          <p:nvSpPr>
            <p:cNvPr name="Freeform 15" id="15"/>
            <p:cNvSpPr/>
            <p:nvPr/>
          </p:nvSpPr>
          <p:spPr>
            <a:xfrm flipH="false" flipV="false" rot="0">
              <a:off x="18315558" y="103136"/>
              <a:ext cx="3718416" cy="858096"/>
            </a:xfrm>
            <a:custGeom>
              <a:avLst/>
              <a:gdLst/>
              <a:ahLst/>
              <a:cxnLst/>
              <a:rect r="r" b="b" t="t" l="l"/>
              <a:pathLst>
                <a:path h="858096" w="3718416">
                  <a:moveTo>
                    <a:pt x="0" y="0"/>
                  </a:moveTo>
                  <a:lnTo>
                    <a:pt x="3718416" y="0"/>
                  </a:lnTo>
                  <a:lnTo>
                    <a:pt x="3718416" y="858096"/>
                  </a:lnTo>
                  <a:lnTo>
                    <a:pt x="0" y="858096"/>
                  </a:lnTo>
                  <a:lnTo>
                    <a:pt x="0" y="0"/>
                  </a:lnTo>
                  <a:close/>
                </a:path>
              </a:pathLst>
            </a:custGeom>
            <a:blipFill>
              <a:blip r:embed="rId5"/>
              <a:stretch>
                <a:fillRect l="0" t="0" r="0" b="0"/>
              </a:stretch>
            </a:blipFill>
          </p:spPr>
        </p:sp>
      </p:grpSp>
      <p:sp>
        <p:nvSpPr>
          <p:cNvPr name="Freeform 16" id="16"/>
          <p:cNvSpPr/>
          <p:nvPr/>
        </p:nvSpPr>
        <p:spPr>
          <a:xfrm flipH="false" flipV="false" rot="0">
            <a:off x="12634528" y="1818939"/>
            <a:ext cx="3000656" cy="3000656"/>
          </a:xfrm>
          <a:custGeom>
            <a:avLst/>
            <a:gdLst/>
            <a:ahLst/>
            <a:cxnLst/>
            <a:rect r="r" b="b" t="t" l="l"/>
            <a:pathLst>
              <a:path h="3000656" w="3000656">
                <a:moveTo>
                  <a:pt x="0" y="0"/>
                </a:moveTo>
                <a:lnTo>
                  <a:pt x="3000656" y="0"/>
                </a:lnTo>
                <a:lnTo>
                  <a:pt x="3000656" y="3000656"/>
                </a:lnTo>
                <a:lnTo>
                  <a:pt x="0" y="3000656"/>
                </a:lnTo>
                <a:lnTo>
                  <a:pt x="0" y="0"/>
                </a:lnTo>
                <a:close/>
              </a:path>
            </a:pathLst>
          </a:custGeom>
          <a:blipFill>
            <a:blip r:embed="rId6"/>
            <a:stretch>
              <a:fillRect l="0" t="0" r="0" b="0"/>
            </a:stretch>
          </a:blipFill>
        </p:spPr>
      </p:sp>
      <p:sp>
        <p:nvSpPr>
          <p:cNvPr name="TextBox 17" id="17"/>
          <p:cNvSpPr txBox="true"/>
          <p:nvPr/>
        </p:nvSpPr>
        <p:spPr>
          <a:xfrm rot="-5400000">
            <a:off x="-1420852" y="5291098"/>
            <a:ext cx="6226254" cy="1708151"/>
          </a:xfrm>
          <a:prstGeom prst="rect">
            <a:avLst/>
          </a:prstGeom>
        </p:spPr>
        <p:txBody>
          <a:bodyPr anchor="t" rtlCol="false" tIns="0" lIns="0" bIns="0" rIns="0">
            <a:spAutoFit/>
          </a:bodyPr>
          <a:lstStyle/>
          <a:p>
            <a:pPr algn="l" marL="0" indent="0" lvl="0">
              <a:lnSpc>
                <a:spcPts val="13999"/>
              </a:lnSpc>
              <a:spcBef>
                <a:spcPct val="0"/>
              </a:spcBef>
            </a:pPr>
            <a:r>
              <a:rPr lang="en-US" b="true" sz="9999">
                <a:gradFill>
                  <a:gsLst>
                    <a:gs pos="0">
                      <a:srgbClr val="2CBFAE">
                        <a:alpha val="100000"/>
                      </a:srgbClr>
                    </a:gs>
                    <a:gs pos="100000">
                      <a:srgbClr val="FAED04">
                        <a:alpha val="100000"/>
                      </a:srgbClr>
                    </a:gs>
                  </a:gsLst>
                  <a:lin ang="0"/>
                </a:gradFill>
                <a:latin typeface="TT Interphases Bold"/>
                <a:ea typeface="TT Interphases Bold"/>
                <a:cs typeface="TT Interphases Bold"/>
                <a:sym typeface="TT Interphases Bold"/>
              </a:rPr>
              <a:t>Latar</a:t>
            </a:r>
          </a:p>
        </p:txBody>
      </p:sp>
      <p:sp>
        <p:nvSpPr>
          <p:cNvPr name="TextBox 18" id="18"/>
          <p:cNvSpPr txBox="true"/>
          <p:nvPr/>
        </p:nvSpPr>
        <p:spPr>
          <a:xfrm rot="-5400000">
            <a:off x="-417538" y="4971366"/>
            <a:ext cx="6865717" cy="1708151"/>
          </a:xfrm>
          <a:prstGeom prst="rect">
            <a:avLst/>
          </a:prstGeom>
        </p:spPr>
        <p:txBody>
          <a:bodyPr anchor="t" rtlCol="false" tIns="0" lIns="0" bIns="0" rIns="0">
            <a:spAutoFit/>
          </a:bodyPr>
          <a:lstStyle/>
          <a:p>
            <a:pPr algn="l" marL="0" indent="0" lvl="0">
              <a:lnSpc>
                <a:spcPts val="13999"/>
              </a:lnSpc>
              <a:spcBef>
                <a:spcPct val="0"/>
              </a:spcBef>
            </a:pPr>
            <a:r>
              <a:rPr lang="en-US" sz="9999">
                <a:solidFill>
                  <a:srgbClr val="323030"/>
                </a:solidFill>
                <a:latin typeface="TT Interphases"/>
                <a:ea typeface="TT Interphases"/>
                <a:cs typeface="TT Interphases"/>
                <a:sym typeface="TT Interphases"/>
              </a:rPr>
              <a:t>Belakang</a:t>
            </a:r>
          </a:p>
        </p:txBody>
      </p:sp>
      <p:sp>
        <p:nvSpPr>
          <p:cNvPr name="TextBox 19" id="19"/>
          <p:cNvSpPr txBox="true"/>
          <p:nvPr/>
        </p:nvSpPr>
        <p:spPr>
          <a:xfrm rot="0">
            <a:off x="5191055" y="2071215"/>
            <a:ext cx="1909687" cy="336169"/>
          </a:xfrm>
          <a:prstGeom prst="rect">
            <a:avLst/>
          </a:prstGeom>
        </p:spPr>
        <p:txBody>
          <a:bodyPr anchor="t" rtlCol="false" tIns="0" lIns="0" bIns="0" rIns="0">
            <a:spAutoFit/>
          </a:bodyPr>
          <a:lstStyle/>
          <a:p>
            <a:pPr algn="ctr" marL="0" indent="0" lvl="0">
              <a:lnSpc>
                <a:spcPts val="2617"/>
              </a:lnSpc>
            </a:pPr>
            <a:r>
              <a:rPr lang="en-US" b="true" sz="2199">
                <a:solidFill>
                  <a:srgbClr val="323030"/>
                </a:solidFill>
                <a:latin typeface="TT Interphases Bold"/>
                <a:ea typeface="TT Interphases Bold"/>
                <a:cs typeface="TT Interphases Bold"/>
                <a:sym typeface="TT Interphases Bold"/>
              </a:rPr>
              <a:t>Permasalahan</a:t>
            </a:r>
          </a:p>
        </p:txBody>
      </p:sp>
      <p:sp>
        <p:nvSpPr>
          <p:cNvPr name="TextBox 20" id="20"/>
          <p:cNvSpPr txBox="true"/>
          <p:nvPr/>
        </p:nvSpPr>
        <p:spPr>
          <a:xfrm rot="0">
            <a:off x="10832240" y="5795114"/>
            <a:ext cx="6574500" cy="4136390"/>
          </a:xfrm>
          <a:prstGeom prst="rect">
            <a:avLst/>
          </a:prstGeom>
        </p:spPr>
        <p:txBody>
          <a:bodyPr anchor="t" rtlCol="false" tIns="0" lIns="0" bIns="0" rIns="0">
            <a:spAutoFit/>
          </a:bodyPr>
          <a:lstStyle/>
          <a:p>
            <a:pPr algn="just" marL="431801" indent="-215900" lvl="1">
              <a:lnSpc>
                <a:spcPts val="2380"/>
              </a:lnSpc>
              <a:buFont typeface="Arial"/>
              <a:buChar char="•"/>
            </a:pPr>
            <a:r>
              <a:rPr lang="en-US" sz="2000">
                <a:solidFill>
                  <a:srgbClr val="323030"/>
                </a:solidFill>
                <a:latin typeface="TT Interphases"/>
                <a:ea typeface="TT Interphases"/>
                <a:cs typeface="TT Interphases"/>
                <a:sym typeface="TT Interphases"/>
              </a:rPr>
              <a:t>Mengembangkan MASBROW sebagai sistem informasi kepegawaian yang terintegrasi.</a:t>
            </a:r>
          </a:p>
          <a:p>
            <a:pPr algn="just" marL="431801" indent="-215900" lvl="1">
              <a:lnSpc>
                <a:spcPts val="2380"/>
              </a:lnSpc>
              <a:buFont typeface="Arial"/>
              <a:buChar char="•"/>
            </a:pPr>
            <a:r>
              <a:rPr lang="en-US" sz="2000">
                <a:solidFill>
                  <a:srgbClr val="323030"/>
                </a:solidFill>
                <a:latin typeface="TT Interphases"/>
                <a:ea typeface="TT Interphases"/>
                <a:cs typeface="TT Interphases"/>
                <a:sym typeface="TT Interphases"/>
              </a:rPr>
              <a:t>Mengintegrasikan layanan dengan SIMPEG untuk memanfaatkan data dan dokumen kepegawaian secara langsung.</a:t>
            </a:r>
          </a:p>
          <a:p>
            <a:pPr algn="just" marL="431801" indent="-215900" lvl="1">
              <a:lnSpc>
                <a:spcPts val="2380"/>
              </a:lnSpc>
              <a:buFont typeface="Arial"/>
              <a:buChar char="•"/>
            </a:pPr>
            <a:r>
              <a:rPr lang="en-US" sz="2000">
                <a:solidFill>
                  <a:srgbClr val="323030"/>
                </a:solidFill>
                <a:latin typeface="TT Interphases"/>
                <a:ea typeface="TT Interphases"/>
                <a:cs typeface="TT Interphases"/>
                <a:sym typeface="TT Interphases"/>
              </a:rPr>
              <a:t>Menyediakan layanan kepegawaian secara daring dalam satu platform.</a:t>
            </a:r>
          </a:p>
          <a:p>
            <a:pPr algn="just" marL="431801" indent="-215900" lvl="1">
              <a:lnSpc>
                <a:spcPts val="2380"/>
              </a:lnSpc>
              <a:buFont typeface="Arial"/>
              <a:buChar char="•"/>
            </a:pPr>
            <a:r>
              <a:rPr lang="en-US" sz="2000">
                <a:solidFill>
                  <a:srgbClr val="323030"/>
                </a:solidFill>
                <a:latin typeface="TT Interphases"/>
                <a:ea typeface="TT Interphases"/>
                <a:cs typeface="TT Interphases"/>
                <a:sym typeface="TT Interphases"/>
              </a:rPr>
              <a:t>Menyediakan fitur pelacakan status pengajuan dan proses verifikasi secara digital.</a:t>
            </a:r>
          </a:p>
          <a:p>
            <a:pPr algn="just" marL="431801" indent="-215900" lvl="1">
              <a:lnSpc>
                <a:spcPts val="2380"/>
              </a:lnSpc>
              <a:buFont typeface="Arial"/>
              <a:buChar char="•"/>
            </a:pPr>
            <a:r>
              <a:rPr lang="en-US" sz="2000">
                <a:solidFill>
                  <a:srgbClr val="323030"/>
                </a:solidFill>
                <a:latin typeface="TT Interphases"/>
                <a:ea typeface="TT Interphases"/>
                <a:cs typeface="TT Interphases"/>
                <a:sym typeface="TT Interphases"/>
              </a:rPr>
              <a:t>Menyajikan data dan statistik kepegawaian secara realtime sebagai bahan monitoring, evaluasi, dan pengambilan keputusan.</a:t>
            </a:r>
          </a:p>
          <a:p>
            <a:pPr algn="just" marL="431801" indent="-215900" lvl="1">
              <a:lnSpc>
                <a:spcPts val="2380"/>
              </a:lnSpc>
              <a:buFont typeface="Arial"/>
              <a:buChar char="•"/>
            </a:pPr>
            <a:r>
              <a:rPr lang="en-US" sz="2000">
                <a:solidFill>
                  <a:srgbClr val="323030"/>
                </a:solidFill>
                <a:latin typeface="TT Interphases"/>
                <a:ea typeface="TT Interphases"/>
                <a:cs typeface="TT Interphases"/>
                <a:sym typeface="TT Interphases"/>
              </a:rPr>
              <a:t>Mendukung terwujudnya pelayanan kepegawaian yang lebih efektif, efisien, transparan, dan akuntabel.</a:t>
            </a:r>
          </a:p>
        </p:txBody>
      </p:sp>
      <p:sp>
        <p:nvSpPr>
          <p:cNvPr name="TextBox 21" id="21"/>
          <p:cNvSpPr txBox="true"/>
          <p:nvPr/>
        </p:nvSpPr>
        <p:spPr>
          <a:xfrm rot="0">
            <a:off x="11123426" y="5044261"/>
            <a:ext cx="1909687" cy="336169"/>
          </a:xfrm>
          <a:prstGeom prst="rect">
            <a:avLst/>
          </a:prstGeom>
        </p:spPr>
        <p:txBody>
          <a:bodyPr anchor="t" rtlCol="false" tIns="0" lIns="0" bIns="0" rIns="0">
            <a:spAutoFit/>
          </a:bodyPr>
          <a:lstStyle/>
          <a:p>
            <a:pPr algn="ctr" marL="0" indent="0" lvl="0">
              <a:lnSpc>
                <a:spcPts val="2617"/>
              </a:lnSpc>
            </a:pPr>
            <a:r>
              <a:rPr lang="en-US" b="true" sz="2199">
                <a:solidFill>
                  <a:srgbClr val="323030"/>
                </a:solidFill>
                <a:latin typeface="TT Interphases Bold"/>
                <a:ea typeface="TT Interphases Bold"/>
                <a:cs typeface="TT Interphases Bold"/>
                <a:sym typeface="TT Interphases Bold"/>
              </a:rPr>
              <a:t>Solusi</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881260" y="1713681"/>
            <a:ext cx="16525480" cy="0"/>
          </a:xfrm>
          <a:prstGeom prst="line">
            <a:avLst/>
          </a:prstGeom>
          <a:ln cap="flat" w="38100">
            <a:solidFill>
              <a:srgbClr val="E8E8E8"/>
            </a:solidFill>
            <a:prstDash val="solid"/>
            <a:headEnd type="none" len="sm" w="sm"/>
            <a:tailEnd type="none" len="sm" w="sm"/>
          </a:ln>
        </p:spPr>
      </p:sp>
      <p:sp>
        <p:nvSpPr>
          <p:cNvPr name="Freeform 3" id="3"/>
          <p:cNvSpPr/>
          <p:nvPr/>
        </p:nvSpPr>
        <p:spPr>
          <a:xfrm flipH="false" flipV="false" rot="0">
            <a:off x="-1823627" y="-5436486"/>
            <a:ext cx="9605905" cy="10420607"/>
          </a:xfrm>
          <a:custGeom>
            <a:avLst/>
            <a:gdLst/>
            <a:ahLst/>
            <a:cxnLst/>
            <a:rect r="r" b="b" t="t" l="l"/>
            <a:pathLst>
              <a:path h="10420607" w="9605905">
                <a:moveTo>
                  <a:pt x="0" y="0"/>
                </a:moveTo>
                <a:lnTo>
                  <a:pt x="9605905" y="0"/>
                </a:lnTo>
                <a:lnTo>
                  <a:pt x="9605905" y="10420607"/>
                </a:lnTo>
                <a:lnTo>
                  <a:pt x="0" y="1042060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4" id="4"/>
          <p:cNvGrpSpPr/>
          <p:nvPr/>
        </p:nvGrpSpPr>
        <p:grpSpPr>
          <a:xfrm rot="0">
            <a:off x="7254954" y="2509566"/>
            <a:ext cx="10151787" cy="3124328"/>
            <a:chOff x="0" y="0"/>
            <a:chExt cx="1210170" cy="372444"/>
          </a:xfrm>
        </p:grpSpPr>
        <p:sp>
          <p:nvSpPr>
            <p:cNvPr name="Freeform 5" id="5"/>
            <p:cNvSpPr/>
            <p:nvPr/>
          </p:nvSpPr>
          <p:spPr>
            <a:xfrm flipH="false" flipV="false" rot="0">
              <a:off x="0" y="0"/>
              <a:ext cx="1210170" cy="372444"/>
            </a:xfrm>
            <a:custGeom>
              <a:avLst/>
              <a:gdLst/>
              <a:ahLst/>
              <a:cxnLst/>
              <a:rect r="r" b="b" t="t" l="l"/>
              <a:pathLst>
                <a:path h="372444" w="1210170">
                  <a:moveTo>
                    <a:pt x="14895" y="0"/>
                  </a:moveTo>
                  <a:lnTo>
                    <a:pt x="1195275" y="0"/>
                  </a:lnTo>
                  <a:cubicBezTo>
                    <a:pt x="1199226" y="0"/>
                    <a:pt x="1203014" y="1569"/>
                    <a:pt x="1205807" y="4363"/>
                  </a:cubicBezTo>
                  <a:cubicBezTo>
                    <a:pt x="1208601" y="7156"/>
                    <a:pt x="1210170" y="10944"/>
                    <a:pt x="1210170" y="14895"/>
                  </a:cubicBezTo>
                  <a:lnTo>
                    <a:pt x="1210170" y="357549"/>
                  </a:lnTo>
                  <a:cubicBezTo>
                    <a:pt x="1210170" y="361499"/>
                    <a:pt x="1208601" y="365288"/>
                    <a:pt x="1205807" y="368081"/>
                  </a:cubicBezTo>
                  <a:cubicBezTo>
                    <a:pt x="1203014" y="370874"/>
                    <a:pt x="1199226" y="372444"/>
                    <a:pt x="1195275" y="372444"/>
                  </a:cubicBezTo>
                  <a:lnTo>
                    <a:pt x="14895" y="372444"/>
                  </a:lnTo>
                  <a:cubicBezTo>
                    <a:pt x="10944" y="372444"/>
                    <a:pt x="7156" y="370874"/>
                    <a:pt x="4363" y="368081"/>
                  </a:cubicBezTo>
                  <a:cubicBezTo>
                    <a:pt x="1569" y="365288"/>
                    <a:pt x="0" y="361499"/>
                    <a:pt x="0" y="357549"/>
                  </a:cubicBezTo>
                  <a:lnTo>
                    <a:pt x="0" y="14895"/>
                  </a:lnTo>
                  <a:cubicBezTo>
                    <a:pt x="0" y="10944"/>
                    <a:pt x="1569" y="7156"/>
                    <a:pt x="4363" y="4363"/>
                  </a:cubicBezTo>
                  <a:cubicBezTo>
                    <a:pt x="7156" y="1569"/>
                    <a:pt x="10944" y="0"/>
                    <a:pt x="14895" y="0"/>
                  </a:cubicBezTo>
                  <a:close/>
                </a:path>
              </a:pathLst>
            </a:custGeom>
            <a:ln w="38100" cap="rnd">
              <a:gradFill>
                <a:gsLst>
                  <a:gs pos="0">
                    <a:srgbClr val="2CBFAE">
                      <a:alpha val="100000"/>
                    </a:srgbClr>
                  </a:gs>
                  <a:gs pos="100000">
                    <a:srgbClr val="FAED04">
                      <a:alpha val="100000"/>
                    </a:srgbClr>
                  </a:gs>
                </a:gsLst>
                <a:lin ang="0"/>
              </a:gradFill>
              <a:prstDash val="solid"/>
              <a:round/>
            </a:ln>
          </p:spPr>
        </p:sp>
        <p:sp>
          <p:nvSpPr>
            <p:cNvPr name="TextBox 6" id="6"/>
            <p:cNvSpPr txBox="true"/>
            <p:nvPr/>
          </p:nvSpPr>
          <p:spPr>
            <a:xfrm>
              <a:off x="0" y="0"/>
              <a:ext cx="1210170" cy="372444"/>
            </a:xfrm>
            <a:prstGeom prst="rect">
              <a:avLst/>
            </a:prstGeom>
          </p:spPr>
          <p:txBody>
            <a:bodyPr anchor="ctr" rtlCol="false" tIns="50800" lIns="50800" bIns="50800" rIns="50800"/>
            <a:lstStyle/>
            <a:p>
              <a:pPr algn="ctr">
                <a:lnSpc>
                  <a:spcPts val="2974"/>
                </a:lnSpc>
              </a:pPr>
            </a:p>
          </p:txBody>
        </p:sp>
      </p:grpSp>
      <p:grpSp>
        <p:nvGrpSpPr>
          <p:cNvPr name="Group 7" id="7"/>
          <p:cNvGrpSpPr/>
          <p:nvPr/>
        </p:nvGrpSpPr>
        <p:grpSpPr>
          <a:xfrm rot="0">
            <a:off x="10971464" y="2198260"/>
            <a:ext cx="2718767" cy="622611"/>
            <a:chOff x="0" y="0"/>
            <a:chExt cx="1774635" cy="406400"/>
          </a:xfrm>
        </p:grpSpPr>
        <p:sp>
          <p:nvSpPr>
            <p:cNvPr name="Freeform 8" id="8"/>
            <p:cNvSpPr/>
            <p:nvPr/>
          </p:nvSpPr>
          <p:spPr>
            <a:xfrm flipH="false" flipV="false" rot="0">
              <a:off x="0" y="0"/>
              <a:ext cx="1774635" cy="406400"/>
            </a:xfrm>
            <a:custGeom>
              <a:avLst/>
              <a:gdLst/>
              <a:ahLst/>
              <a:cxnLst/>
              <a:rect r="r" b="b" t="t" l="l"/>
              <a:pathLst>
                <a:path h="406400" w="1774635">
                  <a:moveTo>
                    <a:pt x="1571435" y="0"/>
                  </a:moveTo>
                  <a:cubicBezTo>
                    <a:pt x="1683659" y="0"/>
                    <a:pt x="1774635" y="90976"/>
                    <a:pt x="1774635" y="203200"/>
                  </a:cubicBezTo>
                  <a:cubicBezTo>
                    <a:pt x="1774635" y="315424"/>
                    <a:pt x="1683659" y="406400"/>
                    <a:pt x="1571435" y="406400"/>
                  </a:cubicBezTo>
                  <a:lnTo>
                    <a:pt x="203200" y="406400"/>
                  </a:lnTo>
                  <a:cubicBezTo>
                    <a:pt x="90976" y="406400"/>
                    <a:pt x="0" y="315424"/>
                    <a:pt x="0" y="203200"/>
                  </a:cubicBezTo>
                  <a:cubicBezTo>
                    <a:pt x="0" y="90976"/>
                    <a:pt x="90976" y="0"/>
                    <a:pt x="203200" y="0"/>
                  </a:cubicBezTo>
                  <a:close/>
                </a:path>
              </a:pathLst>
            </a:custGeom>
            <a:gradFill rotWithShape="true">
              <a:gsLst>
                <a:gs pos="0">
                  <a:srgbClr val="2CBFAE">
                    <a:alpha val="100000"/>
                  </a:srgbClr>
                </a:gs>
                <a:gs pos="100000">
                  <a:srgbClr val="FAED04">
                    <a:alpha val="100000"/>
                  </a:srgbClr>
                </a:gs>
              </a:gsLst>
              <a:lin ang="0"/>
            </a:gradFill>
            <a:ln cap="sq">
              <a:noFill/>
              <a:prstDash val="solid"/>
              <a:miter/>
            </a:ln>
          </p:spPr>
        </p:sp>
        <p:sp>
          <p:nvSpPr>
            <p:cNvPr name="TextBox 9" id="9"/>
            <p:cNvSpPr txBox="true"/>
            <p:nvPr/>
          </p:nvSpPr>
          <p:spPr>
            <a:xfrm>
              <a:off x="0" y="0"/>
              <a:ext cx="1774635" cy="406400"/>
            </a:xfrm>
            <a:prstGeom prst="rect">
              <a:avLst/>
            </a:prstGeom>
          </p:spPr>
          <p:txBody>
            <a:bodyPr anchor="ctr" rtlCol="false" tIns="50800" lIns="50800" bIns="50800" rIns="50800"/>
            <a:lstStyle/>
            <a:p>
              <a:pPr algn="ctr">
                <a:lnSpc>
                  <a:spcPts val="2974"/>
                </a:lnSpc>
              </a:pPr>
            </a:p>
          </p:txBody>
        </p:sp>
      </p:grpSp>
      <p:sp>
        <p:nvSpPr>
          <p:cNvPr name="TextBox 10" id="10"/>
          <p:cNvSpPr txBox="true"/>
          <p:nvPr/>
        </p:nvSpPr>
        <p:spPr>
          <a:xfrm rot="0">
            <a:off x="1028700" y="7108844"/>
            <a:ext cx="6226254" cy="1708151"/>
          </a:xfrm>
          <a:prstGeom prst="rect">
            <a:avLst/>
          </a:prstGeom>
        </p:spPr>
        <p:txBody>
          <a:bodyPr anchor="t" rtlCol="false" tIns="0" lIns="0" bIns="0" rIns="0">
            <a:spAutoFit/>
          </a:bodyPr>
          <a:lstStyle/>
          <a:p>
            <a:pPr algn="l" marL="0" indent="0" lvl="0">
              <a:lnSpc>
                <a:spcPts val="13999"/>
              </a:lnSpc>
              <a:spcBef>
                <a:spcPct val="0"/>
              </a:spcBef>
            </a:pPr>
            <a:r>
              <a:rPr lang="en-US" b="true" sz="9999">
                <a:gradFill>
                  <a:gsLst>
                    <a:gs pos="0">
                      <a:srgbClr val="2CBFAE">
                        <a:alpha val="100000"/>
                      </a:srgbClr>
                    </a:gs>
                    <a:gs pos="100000">
                      <a:srgbClr val="FAED04">
                        <a:alpha val="100000"/>
                      </a:srgbClr>
                    </a:gs>
                  </a:gsLst>
                  <a:lin ang="0"/>
                </a:gradFill>
                <a:latin typeface="TT Interphases Bold"/>
                <a:ea typeface="TT Interphases Bold"/>
                <a:cs typeface="TT Interphases Bold"/>
                <a:sym typeface="TT Interphases Bold"/>
              </a:rPr>
              <a:t>Manfaat</a:t>
            </a:r>
          </a:p>
        </p:txBody>
      </p:sp>
      <p:sp>
        <p:nvSpPr>
          <p:cNvPr name="TextBox 11" id="11"/>
          <p:cNvSpPr txBox="true"/>
          <p:nvPr/>
        </p:nvSpPr>
        <p:spPr>
          <a:xfrm rot="0">
            <a:off x="1028700" y="5778729"/>
            <a:ext cx="6865717" cy="1708151"/>
          </a:xfrm>
          <a:prstGeom prst="rect">
            <a:avLst/>
          </a:prstGeom>
        </p:spPr>
        <p:txBody>
          <a:bodyPr anchor="t" rtlCol="false" tIns="0" lIns="0" bIns="0" rIns="0">
            <a:spAutoFit/>
          </a:bodyPr>
          <a:lstStyle/>
          <a:p>
            <a:pPr algn="l" marL="0" indent="0" lvl="0">
              <a:lnSpc>
                <a:spcPts val="13999"/>
              </a:lnSpc>
              <a:spcBef>
                <a:spcPct val="0"/>
              </a:spcBef>
            </a:pPr>
            <a:r>
              <a:rPr lang="en-US" sz="9999">
                <a:solidFill>
                  <a:srgbClr val="323030"/>
                </a:solidFill>
                <a:latin typeface="TT Interphases"/>
                <a:ea typeface="TT Interphases"/>
                <a:cs typeface="TT Interphases"/>
                <a:sym typeface="TT Interphases"/>
              </a:rPr>
              <a:t>Tujuan &amp;</a:t>
            </a:r>
          </a:p>
        </p:txBody>
      </p:sp>
      <p:grpSp>
        <p:nvGrpSpPr>
          <p:cNvPr name="Group 12" id="12"/>
          <p:cNvGrpSpPr/>
          <p:nvPr/>
        </p:nvGrpSpPr>
        <p:grpSpPr>
          <a:xfrm rot="0">
            <a:off x="881260" y="629562"/>
            <a:ext cx="16525480" cy="798276"/>
            <a:chOff x="0" y="0"/>
            <a:chExt cx="22033974" cy="1064368"/>
          </a:xfrm>
        </p:grpSpPr>
        <p:sp>
          <p:nvSpPr>
            <p:cNvPr name="Freeform 13" id="13"/>
            <p:cNvSpPr/>
            <p:nvPr/>
          </p:nvSpPr>
          <p:spPr>
            <a:xfrm flipH="false" flipV="false" rot="0">
              <a:off x="0" y="0"/>
              <a:ext cx="948618" cy="1064368"/>
            </a:xfrm>
            <a:custGeom>
              <a:avLst/>
              <a:gdLst/>
              <a:ahLst/>
              <a:cxnLst/>
              <a:rect r="r" b="b" t="t" l="l"/>
              <a:pathLst>
                <a:path h="1064368" w="948618">
                  <a:moveTo>
                    <a:pt x="0" y="0"/>
                  </a:moveTo>
                  <a:lnTo>
                    <a:pt x="948618" y="0"/>
                  </a:lnTo>
                  <a:lnTo>
                    <a:pt x="948618" y="1064368"/>
                  </a:lnTo>
                  <a:lnTo>
                    <a:pt x="0" y="1064368"/>
                  </a:lnTo>
                  <a:lnTo>
                    <a:pt x="0" y="0"/>
                  </a:lnTo>
                  <a:close/>
                </a:path>
              </a:pathLst>
            </a:custGeom>
            <a:blipFill>
              <a:blip r:embed="rId4"/>
              <a:stretch>
                <a:fillRect l="0" t="0" r="0" b="0"/>
              </a:stretch>
            </a:blipFill>
          </p:spPr>
        </p:sp>
        <p:sp>
          <p:nvSpPr>
            <p:cNvPr name="TextBox 14" id="14"/>
            <p:cNvSpPr txBox="true"/>
            <p:nvPr/>
          </p:nvSpPr>
          <p:spPr>
            <a:xfrm rot="0">
              <a:off x="1126018" y="47625"/>
              <a:ext cx="2088655" cy="567756"/>
            </a:xfrm>
            <a:prstGeom prst="rect">
              <a:avLst/>
            </a:prstGeom>
          </p:spPr>
          <p:txBody>
            <a:bodyPr anchor="t" rtlCol="false" tIns="0" lIns="0" bIns="0" rIns="0">
              <a:spAutoFit/>
            </a:bodyPr>
            <a:lstStyle/>
            <a:p>
              <a:pPr algn="just">
                <a:lnSpc>
                  <a:spcPts val="1080"/>
                </a:lnSpc>
              </a:pPr>
              <a:r>
                <a:rPr lang="en-US" sz="1228">
                  <a:solidFill>
                    <a:srgbClr val="000000"/>
                  </a:solidFill>
                  <a:latin typeface="Open Sans"/>
                  <a:ea typeface="Open Sans"/>
                  <a:cs typeface="Open Sans"/>
                  <a:sym typeface="Open Sans"/>
                </a:rPr>
                <a:t>BADAN </a:t>
              </a:r>
            </a:p>
            <a:p>
              <a:pPr algn="just">
                <a:lnSpc>
                  <a:spcPts val="1080"/>
                </a:lnSpc>
              </a:pPr>
              <a:r>
                <a:rPr lang="en-US" sz="1228">
                  <a:solidFill>
                    <a:srgbClr val="000000"/>
                  </a:solidFill>
                  <a:latin typeface="Open Sans"/>
                  <a:ea typeface="Open Sans"/>
                  <a:cs typeface="Open Sans"/>
                  <a:sym typeface="Open Sans"/>
                </a:rPr>
                <a:t>KEPEGAWAIAN </a:t>
              </a:r>
            </a:p>
            <a:p>
              <a:pPr algn="just">
                <a:lnSpc>
                  <a:spcPts val="1080"/>
                </a:lnSpc>
              </a:pPr>
              <a:r>
                <a:rPr lang="en-US" sz="1228">
                  <a:solidFill>
                    <a:srgbClr val="000000"/>
                  </a:solidFill>
                  <a:latin typeface="Open Sans"/>
                  <a:ea typeface="Open Sans"/>
                  <a:cs typeface="Open Sans"/>
                  <a:sym typeface="Open Sans"/>
                </a:rPr>
                <a:t>DAERAH</a:t>
              </a:r>
            </a:p>
          </p:txBody>
        </p:sp>
        <p:sp>
          <p:nvSpPr>
            <p:cNvPr name="TextBox 15" id="15"/>
            <p:cNvSpPr txBox="true"/>
            <p:nvPr/>
          </p:nvSpPr>
          <p:spPr>
            <a:xfrm rot="0">
              <a:off x="1126018" y="597416"/>
              <a:ext cx="1801261" cy="384814"/>
            </a:xfrm>
            <a:prstGeom prst="rect">
              <a:avLst/>
            </a:prstGeom>
          </p:spPr>
          <p:txBody>
            <a:bodyPr anchor="t" rtlCol="false" tIns="0" lIns="0" bIns="0" rIns="0">
              <a:spAutoFit/>
            </a:bodyPr>
            <a:lstStyle/>
            <a:p>
              <a:pPr algn="just">
                <a:lnSpc>
                  <a:spcPts val="1080"/>
                </a:lnSpc>
              </a:pPr>
              <a:r>
                <a:rPr lang="en-US" sz="1228" b="true">
                  <a:solidFill>
                    <a:srgbClr val="000000"/>
                  </a:solidFill>
                  <a:latin typeface="Open Sans Bold"/>
                  <a:ea typeface="Open Sans Bold"/>
                  <a:cs typeface="Open Sans Bold"/>
                  <a:sym typeface="Open Sans Bold"/>
                </a:rPr>
                <a:t>KABUPATEN</a:t>
              </a:r>
            </a:p>
            <a:p>
              <a:pPr algn="just">
                <a:lnSpc>
                  <a:spcPts val="1080"/>
                </a:lnSpc>
              </a:pPr>
              <a:r>
                <a:rPr lang="en-US" b="true" sz="1228">
                  <a:solidFill>
                    <a:srgbClr val="000000"/>
                  </a:solidFill>
                  <a:latin typeface="Open Sans Bold"/>
                  <a:ea typeface="Open Sans Bold"/>
                  <a:cs typeface="Open Sans Bold"/>
                  <a:sym typeface="Open Sans Bold"/>
                </a:rPr>
                <a:t>WONOSOBO</a:t>
              </a:r>
            </a:p>
          </p:txBody>
        </p:sp>
        <p:sp>
          <p:nvSpPr>
            <p:cNvPr name="Freeform 16" id="16"/>
            <p:cNvSpPr/>
            <p:nvPr/>
          </p:nvSpPr>
          <p:spPr>
            <a:xfrm flipH="false" flipV="false" rot="0">
              <a:off x="18315558" y="103136"/>
              <a:ext cx="3718416" cy="858096"/>
            </a:xfrm>
            <a:custGeom>
              <a:avLst/>
              <a:gdLst/>
              <a:ahLst/>
              <a:cxnLst/>
              <a:rect r="r" b="b" t="t" l="l"/>
              <a:pathLst>
                <a:path h="858096" w="3718416">
                  <a:moveTo>
                    <a:pt x="0" y="0"/>
                  </a:moveTo>
                  <a:lnTo>
                    <a:pt x="3718416" y="0"/>
                  </a:lnTo>
                  <a:lnTo>
                    <a:pt x="3718416" y="858096"/>
                  </a:lnTo>
                  <a:lnTo>
                    <a:pt x="0" y="858096"/>
                  </a:lnTo>
                  <a:lnTo>
                    <a:pt x="0" y="0"/>
                  </a:lnTo>
                  <a:close/>
                </a:path>
              </a:pathLst>
            </a:custGeom>
            <a:blipFill>
              <a:blip r:embed="rId5"/>
              <a:stretch>
                <a:fillRect l="0" t="0" r="0" b="0"/>
              </a:stretch>
            </a:blipFill>
          </p:spPr>
        </p:sp>
      </p:grpSp>
      <p:grpSp>
        <p:nvGrpSpPr>
          <p:cNvPr name="Group 17" id="17"/>
          <p:cNvGrpSpPr/>
          <p:nvPr/>
        </p:nvGrpSpPr>
        <p:grpSpPr>
          <a:xfrm rot="0">
            <a:off x="7254954" y="6304226"/>
            <a:ext cx="10151787" cy="3124328"/>
            <a:chOff x="0" y="0"/>
            <a:chExt cx="1210170" cy="372444"/>
          </a:xfrm>
        </p:grpSpPr>
        <p:sp>
          <p:nvSpPr>
            <p:cNvPr name="Freeform 18" id="18"/>
            <p:cNvSpPr/>
            <p:nvPr/>
          </p:nvSpPr>
          <p:spPr>
            <a:xfrm flipH="false" flipV="false" rot="0">
              <a:off x="0" y="0"/>
              <a:ext cx="1210170" cy="372444"/>
            </a:xfrm>
            <a:custGeom>
              <a:avLst/>
              <a:gdLst/>
              <a:ahLst/>
              <a:cxnLst/>
              <a:rect r="r" b="b" t="t" l="l"/>
              <a:pathLst>
                <a:path h="372444" w="1210170">
                  <a:moveTo>
                    <a:pt x="14895" y="0"/>
                  </a:moveTo>
                  <a:lnTo>
                    <a:pt x="1195275" y="0"/>
                  </a:lnTo>
                  <a:cubicBezTo>
                    <a:pt x="1199226" y="0"/>
                    <a:pt x="1203014" y="1569"/>
                    <a:pt x="1205807" y="4363"/>
                  </a:cubicBezTo>
                  <a:cubicBezTo>
                    <a:pt x="1208601" y="7156"/>
                    <a:pt x="1210170" y="10944"/>
                    <a:pt x="1210170" y="14895"/>
                  </a:cubicBezTo>
                  <a:lnTo>
                    <a:pt x="1210170" y="357549"/>
                  </a:lnTo>
                  <a:cubicBezTo>
                    <a:pt x="1210170" y="361499"/>
                    <a:pt x="1208601" y="365288"/>
                    <a:pt x="1205807" y="368081"/>
                  </a:cubicBezTo>
                  <a:cubicBezTo>
                    <a:pt x="1203014" y="370874"/>
                    <a:pt x="1199226" y="372444"/>
                    <a:pt x="1195275" y="372444"/>
                  </a:cubicBezTo>
                  <a:lnTo>
                    <a:pt x="14895" y="372444"/>
                  </a:lnTo>
                  <a:cubicBezTo>
                    <a:pt x="10944" y="372444"/>
                    <a:pt x="7156" y="370874"/>
                    <a:pt x="4363" y="368081"/>
                  </a:cubicBezTo>
                  <a:cubicBezTo>
                    <a:pt x="1569" y="365288"/>
                    <a:pt x="0" y="361499"/>
                    <a:pt x="0" y="357549"/>
                  </a:cubicBezTo>
                  <a:lnTo>
                    <a:pt x="0" y="14895"/>
                  </a:lnTo>
                  <a:cubicBezTo>
                    <a:pt x="0" y="10944"/>
                    <a:pt x="1569" y="7156"/>
                    <a:pt x="4363" y="4363"/>
                  </a:cubicBezTo>
                  <a:cubicBezTo>
                    <a:pt x="7156" y="1569"/>
                    <a:pt x="10944" y="0"/>
                    <a:pt x="14895" y="0"/>
                  </a:cubicBezTo>
                  <a:close/>
                </a:path>
              </a:pathLst>
            </a:custGeom>
            <a:ln w="38100" cap="rnd">
              <a:gradFill>
                <a:gsLst>
                  <a:gs pos="0">
                    <a:srgbClr val="2CBFAE">
                      <a:alpha val="100000"/>
                    </a:srgbClr>
                  </a:gs>
                  <a:gs pos="100000">
                    <a:srgbClr val="FAED04">
                      <a:alpha val="100000"/>
                    </a:srgbClr>
                  </a:gs>
                </a:gsLst>
                <a:lin ang="0"/>
              </a:gradFill>
              <a:prstDash val="solid"/>
              <a:round/>
            </a:ln>
          </p:spPr>
        </p:sp>
        <p:sp>
          <p:nvSpPr>
            <p:cNvPr name="TextBox 19" id="19"/>
            <p:cNvSpPr txBox="true"/>
            <p:nvPr/>
          </p:nvSpPr>
          <p:spPr>
            <a:xfrm>
              <a:off x="0" y="0"/>
              <a:ext cx="1210170" cy="372444"/>
            </a:xfrm>
            <a:prstGeom prst="rect">
              <a:avLst/>
            </a:prstGeom>
          </p:spPr>
          <p:txBody>
            <a:bodyPr anchor="ctr" rtlCol="false" tIns="50800" lIns="50800" bIns="50800" rIns="50800"/>
            <a:lstStyle/>
            <a:p>
              <a:pPr algn="ctr">
                <a:lnSpc>
                  <a:spcPts val="2974"/>
                </a:lnSpc>
              </a:pPr>
            </a:p>
          </p:txBody>
        </p:sp>
      </p:grpSp>
      <p:grpSp>
        <p:nvGrpSpPr>
          <p:cNvPr name="Group 20" id="20"/>
          <p:cNvGrpSpPr/>
          <p:nvPr/>
        </p:nvGrpSpPr>
        <p:grpSpPr>
          <a:xfrm rot="0">
            <a:off x="10971464" y="5992920"/>
            <a:ext cx="2718767" cy="622611"/>
            <a:chOff x="0" y="0"/>
            <a:chExt cx="1774635" cy="406400"/>
          </a:xfrm>
        </p:grpSpPr>
        <p:sp>
          <p:nvSpPr>
            <p:cNvPr name="Freeform 21" id="21"/>
            <p:cNvSpPr/>
            <p:nvPr/>
          </p:nvSpPr>
          <p:spPr>
            <a:xfrm flipH="false" flipV="false" rot="0">
              <a:off x="0" y="0"/>
              <a:ext cx="1774635" cy="406400"/>
            </a:xfrm>
            <a:custGeom>
              <a:avLst/>
              <a:gdLst/>
              <a:ahLst/>
              <a:cxnLst/>
              <a:rect r="r" b="b" t="t" l="l"/>
              <a:pathLst>
                <a:path h="406400" w="1774635">
                  <a:moveTo>
                    <a:pt x="1571435" y="0"/>
                  </a:moveTo>
                  <a:cubicBezTo>
                    <a:pt x="1683659" y="0"/>
                    <a:pt x="1774635" y="90976"/>
                    <a:pt x="1774635" y="203200"/>
                  </a:cubicBezTo>
                  <a:cubicBezTo>
                    <a:pt x="1774635" y="315424"/>
                    <a:pt x="1683659" y="406400"/>
                    <a:pt x="1571435" y="406400"/>
                  </a:cubicBezTo>
                  <a:lnTo>
                    <a:pt x="203200" y="406400"/>
                  </a:lnTo>
                  <a:cubicBezTo>
                    <a:pt x="90976" y="406400"/>
                    <a:pt x="0" y="315424"/>
                    <a:pt x="0" y="203200"/>
                  </a:cubicBezTo>
                  <a:cubicBezTo>
                    <a:pt x="0" y="90976"/>
                    <a:pt x="90976" y="0"/>
                    <a:pt x="203200" y="0"/>
                  </a:cubicBezTo>
                  <a:close/>
                </a:path>
              </a:pathLst>
            </a:custGeom>
            <a:gradFill rotWithShape="true">
              <a:gsLst>
                <a:gs pos="0">
                  <a:srgbClr val="2CBFAE">
                    <a:alpha val="100000"/>
                  </a:srgbClr>
                </a:gs>
                <a:gs pos="100000">
                  <a:srgbClr val="FAED04">
                    <a:alpha val="100000"/>
                  </a:srgbClr>
                </a:gs>
              </a:gsLst>
              <a:lin ang="0"/>
            </a:gradFill>
            <a:ln cap="sq">
              <a:noFill/>
              <a:prstDash val="solid"/>
              <a:miter/>
            </a:ln>
          </p:spPr>
        </p:sp>
        <p:sp>
          <p:nvSpPr>
            <p:cNvPr name="TextBox 22" id="22"/>
            <p:cNvSpPr txBox="true"/>
            <p:nvPr/>
          </p:nvSpPr>
          <p:spPr>
            <a:xfrm>
              <a:off x="0" y="0"/>
              <a:ext cx="1774635" cy="406400"/>
            </a:xfrm>
            <a:prstGeom prst="rect">
              <a:avLst/>
            </a:prstGeom>
          </p:spPr>
          <p:txBody>
            <a:bodyPr anchor="ctr" rtlCol="false" tIns="50800" lIns="50800" bIns="50800" rIns="50800"/>
            <a:lstStyle/>
            <a:p>
              <a:pPr algn="ctr">
                <a:lnSpc>
                  <a:spcPts val="2974"/>
                </a:lnSpc>
              </a:pPr>
            </a:p>
          </p:txBody>
        </p:sp>
      </p:grpSp>
      <p:sp>
        <p:nvSpPr>
          <p:cNvPr name="TextBox 23" id="23"/>
          <p:cNvSpPr txBox="true"/>
          <p:nvPr/>
        </p:nvSpPr>
        <p:spPr>
          <a:xfrm rot="0">
            <a:off x="11376004" y="2322247"/>
            <a:ext cx="1909687" cy="374650"/>
          </a:xfrm>
          <a:prstGeom prst="rect">
            <a:avLst/>
          </a:prstGeom>
        </p:spPr>
        <p:txBody>
          <a:bodyPr anchor="t" rtlCol="false" tIns="0" lIns="0" bIns="0" rIns="0">
            <a:spAutoFit/>
          </a:bodyPr>
          <a:lstStyle/>
          <a:p>
            <a:pPr algn="ctr" marL="0" indent="0" lvl="0">
              <a:lnSpc>
                <a:spcPts val="2974"/>
              </a:lnSpc>
            </a:pPr>
            <a:r>
              <a:rPr lang="en-US" b="true" sz="2499">
                <a:solidFill>
                  <a:srgbClr val="323030"/>
                </a:solidFill>
                <a:latin typeface="TT Interphases Bold"/>
                <a:ea typeface="TT Interphases Bold"/>
                <a:cs typeface="TT Interphases Bold"/>
                <a:sym typeface="TT Interphases Bold"/>
              </a:rPr>
              <a:t>Tujuan</a:t>
            </a:r>
          </a:p>
        </p:txBody>
      </p:sp>
      <p:sp>
        <p:nvSpPr>
          <p:cNvPr name="TextBox 24" id="24"/>
          <p:cNvSpPr txBox="true"/>
          <p:nvPr/>
        </p:nvSpPr>
        <p:spPr>
          <a:xfrm rot="0">
            <a:off x="7604233" y="2921926"/>
            <a:ext cx="9453228" cy="2517267"/>
          </a:xfrm>
          <a:prstGeom prst="rect">
            <a:avLst/>
          </a:prstGeom>
        </p:spPr>
        <p:txBody>
          <a:bodyPr anchor="t" rtlCol="false" tIns="0" lIns="0" bIns="0" rIns="0">
            <a:spAutoFit/>
          </a:bodyPr>
          <a:lstStyle/>
          <a:p>
            <a:pPr algn="just" marL="453390" indent="-226695" lvl="1">
              <a:lnSpc>
                <a:spcPts val="2499"/>
              </a:lnSpc>
              <a:buFont typeface="Arial"/>
              <a:buChar char="•"/>
            </a:pPr>
            <a:r>
              <a:rPr lang="en-US" sz="2100">
                <a:solidFill>
                  <a:srgbClr val="323030"/>
                </a:solidFill>
                <a:latin typeface="TT Interphases"/>
                <a:ea typeface="TT Interphases"/>
                <a:cs typeface="TT Interphases"/>
                <a:sym typeface="TT Interphases"/>
              </a:rPr>
              <a:t>Mewujudkan layanan kepegawaian yang terintegrasi.</a:t>
            </a:r>
          </a:p>
          <a:p>
            <a:pPr algn="just" marL="453390" indent="-226695" lvl="1">
              <a:lnSpc>
                <a:spcPts val="2499"/>
              </a:lnSpc>
              <a:buFont typeface="Arial"/>
              <a:buChar char="•"/>
            </a:pPr>
            <a:r>
              <a:rPr lang="en-US" sz="2100">
                <a:solidFill>
                  <a:srgbClr val="323030"/>
                </a:solidFill>
                <a:latin typeface="TT Interphases"/>
                <a:ea typeface="TT Interphases"/>
                <a:cs typeface="TT Interphases"/>
                <a:sym typeface="TT Interphases"/>
              </a:rPr>
              <a:t>Mempermudah akses layanan bagi ASN.</a:t>
            </a:r>
          </a:p>
          <a:p>
            <a:pPr algn="just" marL="453390" indent="-226695" lvl="1">
              <a:lnSpc>
                <a:spcPts val="2499"/>
              </a:lnSpc>
              <a:buFont typeface="Arial"/>
              <a:buChar char="•"/>
            </a:pPr>
            <a:r>
              <a:rPr lang="en-US" sz="2100">
                <a:solidFill>
                  <a:srgbClr val="323030"/>
                </a:solidFill>
                <a:latin typeface="TT Interphases"/>
                <a:ea typeface="TT Interphases"/>
                <a:cs typeface="TT Interphases"/>
                <a:sym typeface="TT Interphases"/>
              </a:rPr>
              <a:t>Mempercepat proses administrasi kepegawaian.</a:t>
            </a:r>
          </a:p>
          <a:p>
            <a:pPr algn="just" marL="453390" indent="-226695" lvl="1">
              <a:lnSpc>
                <a:spcPts val="2499"/>
              </a:lnSpc>
              <a:buFont typeface="Arial"/>
              <a:buChar char="•"/>
            </a:pPr>
            <a:r>
              <a:rPr lang="en-US" sz="2100">
                <a:solidFill>
                  <a:srgbClr val="323030"/>
                </a:solidFill>
                <a:latin typeface="TT Interphases"/>
                <a:ea typeface="TT Interphases"/>
                <a:cs typeface="TT Interphases"/>
                <a:sym typeface="TT Interphases"/>
              </a:rPr>
              <a:t>Meningkatkan kualitas pelayanan kepegawaian.</a:t>
            </a:r>
          </a:p>
          <a:p>
            <a:pPr algn="just" marL="453390" indent="-226695" lvl="1">
              <a:lnSpc>
                <a:spcPts val="2499"/>
              </a:lnSpc>
              <a:buFont typeface="Arial"/>
              <a:buChar char="•"/>
            </a:pPr>
            <a:r>
              <a:rPr lang="en-US" sz="2100">
                <a:solidFill>
                  <a:srgbClr val="323030"/>
                </a:solidFill>
                <a:latin typeface="TT Interphases"/>
                <a:ea typeface="TT Interphases"/>
                <a:cs typeface="TT Interphases"/>
                <a:sym typeface="TT Interphases"/>
              </a:rPr>
              <a:t>Mengoptimalkan integrasi data dengan SIMPEG.</a:t>
            </a:r>
          </a:p>
          <a:p>
            <a:pPr algn="just" marL="453390" indent="-226695" lvl="1">
              <a:lnSpc>
                <a:spcPts val="2499"/>
              </a:lnSpc>
              <a:buFont typeface="Arial"/>
              <a:buChar char="•"/>
            </a:pPr>
            <a:r>
              <a:rPr lang="en-US" sz="2100">
                <a:solidFill>
                  <a:srgbClr val="323030"/>
                </a:solidFill>
                <a:latin typeface="TT Interphases"/>
                <a:ea typeface="TT Interphases"/>
                <a:cs typeface="TT Interphases"/>
                <a:sym typeface="TT Interphases"/>
              </a:rPr>
              <a:t>Menyediakan data yang akurat untuk monitoring dan pengambilan keputusan.</a:t>
            </a:r>
          </a:p>
          <a:p>
            <a:pPr algn="just" marL="453390" indent="-226695" lvl="1">
              <a:lnSpc>
                <a:spcPts val="2499"/>
              </a:lnSpc>
              <a:buFont typeface="Arial"/>
              <a:buChar char="•"/>
            </a:pPr>
            <a:r>
              <a:rPr lang="en-US" sz="2100" strike="noStrike" u="none">
                <a:solidFill>
                  <a:srgbClr val="323030"/>
                </a:solidFill>
                <a:latin typeface="TT Interphases"/>
                <a:ea typeface="TT Interphases"/>
                <a:cs typeface="TT Interphases"/>
                <a:sym typeface="TT Interphases"/>
              </a:rPr>
              <a:t>Mendukung tata kelola kepegawaian yang transparan dan akuntabel.</a:t>
            </a:r>
          </a:p>
        </p:txBody>
      </p:sp>
      <p:sp>
        <p:nvSpPr>
          <p:cNvPr name="TextBox 25" id="25"/>
          <p:cNvSpPr txBox="true"/>
          <p:nvPr/>
        </p:nvSpPr>
        <p:spPr>
          <a:xfrm rot="0">
            <a:off x="11376004" y="6116907"/>
            <a:ext cx="1909687" cy="374650"/>
          </a:xfrm>
          <a:prstGeom prst="rect">
            <a:avLst/>
          </a:prstGeom>
        </p:spPr>
        <p:txBody>
          <a:bodyPr anchor="t" rtlCol="false" tIns="0" lIns="0" bIns="0" rIns="0">
            <a:spAutoFit/>
          </a:bodyPr>
          <a:lstStyle/>
          <a:p>
            <a:pPr algn="ctr" marL="0" indent="0" lvl="0">
              <a:lnSpc>
                <a:spcPts val="2974"/>
              </a:lnSpc>
            </a:pPr>
            <a:r>
              <a:rPr lang="en-US" b="true" sz="2499">
                <a:solidFill>
                  <a:srgbClr val="323030"/>
                </a:solidFill>
                <a:latin typeface="TT Interphases Bold"/>
                <a:ea typeface="TT Interphases Bold"/>
                <a:cs typeface="TT Interphases Bold"/>
                <a:sym typeface="TT Interphases Bold"/>
              </a:rPr>
              <a:t>Manfaat</a:t>
            </a:r>
          </a:p>
        </p:txBody>
      </p:sp>
      <p:sp>
        <p:nvSpPr>
          <p:cNvPr name="TextBox 26" id="26"/>
          <p:cNvSpPr txBox="true"/>
          <p:nvPr/>
        </p:nvSpPr>
        <p:spPr>
          <a:xfrm rot="0">
            <a:off x="7604233" y="6859398"/>
            <a:ext cx="9453228" cy="2202942"/>
          </a:xfrm>
          <a:prstGeom prst="rect">
            <a:avLst/>
          </a:prstGeom>
        </p:spPr>
        <p:txBody>
          <a:bodyPr anchor="t" rtlCol="false" tIns="0" lIns="0" bIns="0" rIns="0">
            <a:spAutoFit/>
          </a:bodyPr>
          <a:lstStyle/>
          <a:p>
            <a:pPr algn="just" marL="453390" indent="-226695" lvl="1">
              <a:lnSpc>
                <a:spcPts val="2499"/>
              </a:lnSpc>
              <a:buFont typeface="Arial"/>
              <a:buChar char="•"/>
            </a:pPr>
            <a:r>
              <a:rPr lang="en-US" sz="2100">
                <a:solidFill>
                  <a:srgbClr val="323030"/>
                </a:solidFill>
                <a:latin typeface="TT Interphases"/>
                <a:ea typeface="TT Interphases"/>
                <a:cs typeface="TT Interphases"/>
                <a:sym typeface="TT Interphases"/>
              </a:rPr>
              <a:t>Mempermudah ASN dalam mengakses layanan kepegawaian secara daring.</a:t>
            </a:r>
          </a:p>
          <a:p>
            <a:pPr algn="just" marL="453390" indent="-226695" lvl="1">
              <a:lnSpc>
                <a:spcPts val="2499"/>
              </a:lnSpc>
              <a:buFont typeface="Arial"/>
              <a:buChar char="•"/>
            </a:pPr>
            <a:r>
              <a:rPr lang="en-US" sz="2100">
                <a:solidFill>
                  <a:srgbClr val="323030"/>
                </a:solidFill>
                <a:latin typeface="TT Interphases"/>
                <a:ea typeface="TT Interphases"/>
                <a:cs typeface="TT Interphases"/>
                <a:sym typeface="TT Interphases"/>
              </a:rPr>
              <a:t>Meningkatkan efisiensi proses administrasi kepegawaian.</a:t>
            </a:r>
          </a:p>
          <a:p>
            <a:pPr algn="just" marL="453390" indent="-226695" lvl="1">
              <a:lnSpc>
                <a:spcPts val="2499"/>
              </a:lnSpc>
              <a:buFont typeface="Arial"/>
              <a:buChar char="•"/>
            </a:pPr>
            <a:r>
              <a:rPr lang="en-US" sz="2100">
                <a:solidFill>
                  <a:srgbClr val="323030"/>
                </a:solidFill>
                <a:latin typeface="TT Interphases"/>
                <a:ea typeface="TT Interphases"/>
                <a:cs typeface="TT Interphases"/>
                <a:sym typeface="TT Interphases"/>
              </a:rPr>
              <a:t>Mewujudkan pelayanan yang lebih transparan dan akuntabel.</a:t>
            </a:r>
          </a:p>
          <a:p>
            <a:pPr algn="just" marL="453390" indent="-226695" lvl="1">
              <a:lnSpc>
                <a:spcPts val="2499"/>
              </a:lnSpc>
              <a:buFont typeface="Arial"/>
              <a:buChar char="•"/>
            </a:pPr>
            <a:r>
              <a:rPr lang="en-US" sz="2100">
                <a:solidFill>
                  <a:srgbClr val="323030"/>
                </a:solidFill>
                <a:latin typeface="TT Interphases"/>
                <a:ea typeface="TT Interphases"/>
                <a:cs typeface="TT Interphases"/>
                <a:sym typeface="TT Interphases"/>
              </a:rPr>
              <a:t>Mengintegrasikan data dan informasi kepegawaian dalam satu sistem.</a:t>
            </a:r>
          </a:p>
          <a:p>
            <a:pPr algn="just" marL="453390" indent="-226695" lvl="1">
              <a:lnSpc>
                <a:spcPts val="2499"/>
              </a:lnSpc>
              <a:buFont typeface="Arial"/>
              <a:buChar char="•"/>
            </a:pPr>
            <a:r>
              <a:rPr lang="en-US" sz="2100">
                <a:solidFill>
                  <a:srgbClr val="323030"/>
                </a:solidFill>
                <a:latin typeface="TT Interphases"/>
                <a:ea typeface="TT Interphases"/>
                <a:cs typeface="TT Interphases"/>
                <a:sym typeface="TT Interphases"/>
              </a:rPr>
              <a:t>Mendukung transformasi digital tata kelola kepegawaian.</a:t>
            </a:r>
          </a:p>
          <a:p>
            <a:pPr algn="just" marL="453390" indent="-226695" lvl="1">
              <a:lnSpc>
                <a:spcPts val="2499"/>
              </a:lnSpc>
              <a:buFont typeface="Arial"/>
              <a:buChar char="•"/>
            </a:pPr>
            <a:r>
              <a:rPr lang="en-US" sz="2100">
                <a:solidFill>
                  <a:srgbClr val="323030"/>
                </a:solidFill>
                <a:latin typeface="TT Interphases"/>
                <a:ea typeface="TT Interphases"/>
                <a:cs typeface="TT Interphases"/>
                <a:sym typeface="TT Interphases"/>
              </a:rPr>
              <a:t>Menyediakan data sebagai dasar perencanaan, monitoring, evaluasi, dan pengambilan kebijakan.</a:t>
            </a:r>
          </a:p>
        </p:txBody>
      </p:sp>
      <p:sp>
        <p:nvSpPr>
          <p:cNvPr name="Freeform 27" id="27"/>
          <p:cNvSpPr/>
          <p:nvPr/>
        </p:nvSpPr>
        <p:spPr>
          <a:xfrm flipH="false" flipV="false" rot="0">
            <a:off x="1865689" y="2480828"/>
            <a:ext cx="3437564" cy="3437564"/>
          </a:xfrm>
          <a:custGeom>
            <a:avLst/>
            <a:gdLst/>
            <a:ahLst/>
            <a:cxnLst/>
            <a:rect r="r" b="b" t="t" l="l"/>
            <a:pathLst>
              <a:path h="3437564" w="3437564">
                <a:moveTo>
                  <a:pt x="0" y="0"/>
                </a:moveTo>
                <a:lnTo>
                  <a:pt x="3437564" y="0"/>
                </a:lnTo>
                <a:lnTo>
                  <a:pt x="3437564" y="3437563"/>
                </a:lnTo>
                <a:lnTo>
                  <a:pt x="0" y="3437563"/>
                </a:lnTo>
                <a:lnTo>
                  <a:pt x="0" y="0"/>
                </a:lnTo>
                <a:close/>
              </a:path>
            </a:pathLst>
          </a:custGeom>
          <a:blipFill>
            <a:blip r:embed="rId6"/>
            <a:stretch>
              <a:fillRect l="0" t="0" r="0" b="0"/>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881260" y="1713681"/>
            <a:ext cx="16525480" cy="0"/>
          </a:xfrm>
          <a:prstGeom prst="line">
            <a:avLst/>
          </a:prstGeom>
          <a:ln cap="flat" w="38100">
            <a:solidFill>
              <a:srgbClr val="E8E8E8"/>
            </a:solidFill>
            <a:prstDash val="solid"/>
            <a:headEnd type="none" len="sm" w="sm"/>
            <a:tailEnd type="none" len="sm" w="sm"/>
          </a:ln>
        </p:spPr>
      </p:sp>
      <p:sp>
        <p:nvSpPr>
          <p:cNvPr name="Freeform 3" id="3"/>
          <p:cNvSpPr/>
          <p:nvPr/>
        </p:nvSpPr>
        <p:spPr>
          <a:xfrm flipH="false" flipV="true" rot="0">
            <a:off x="11362055" y="-4712270"/>
            <a:ext cx="9605905" cy="10420607"/>
          </a:xfrm>
          <a:custGeom>
            <a:avLst/>
            <a:gdLst/>
            <a:ahLst/>
            <a:cxnLst/>
            <a:rect r="r" b="b" t="t" l="l"/>
            <a:pathLst>
              <a:path h="10420607" w="9605905">
                <a:moveTo>
                  <a:pt x="0" y="10420607"/>
                </a:moveTo>
                <a:lnTo>
                  <a:pt x="9605905" y="10420607"/>
                </a:lnTo>
                <a:lnTo>
                  <a:pt x="9605905" y="0"/>
                </a:lnTo>
                <a:lnTo>
                  <a:pt x="0" y="0"/>
                </a:lnTo>
                <a:lnTo>
                  <a:pt x="0" y="10420607"/>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4" id="4"/>
          <p:cNvGrpSpPr/>
          <p:nvPr/>
        </p:nvGrpSpPr>
        <p:grpSpPr>
          <a:xfrm rot="0">
            <a:off x="1028700" y="1789881"/>
            <a:ext cx="11162907" cy="1517651"/>
            <a:chOff x="0" y="0"/>
            <a:chExt cx="14883876" cy="2023534"/>
          </a:xfrm>
        </p:grpSpPr>
        <p:sp>
          <p:nvSpPr>
            <p:cNvPr name="TextBox 5" id="5"/>
            <p:cNvSpPr txBox="true"/>
            <p:nvPr/>
          </p:nvSpPr>
          <p:spPr>
            <a:xfrm rot="0">
              <a:off x="0" y="-190500"/>
              <a:ext cx="10561529" cy="2214034"/>
            </a:xfrm>
            <a:prstGeom prst="rect">
              <a:avLst/>
            </a:prstGeom>
          </p:spPr>
          <p:txBody>
            <a:bodyPr anchor="t" rtlCol="false" tIns="0" lIns="0" bIns="0" rIns="0">
              <a:spAutoFit/>
            </a:bodyPr>
            <a:lstStyle/>
            <a:p>
              <a:pPr algn="l" marL="0" indent="0" lvl="0">
                <a:lnSpc>
                  <a:spcPts val="13999"/>
                </a:lnSpc>
                <a:spcBef>
                  <a:spcPct val="0"/>
                </a:spcBef>
              </a:pPr>
              <a:r>
                <a:rPr lang="en-US" b="true" sz="9999">
                  <a:gradFill>
                    <a:gsLst>
                      <a:gs pos="0">
                        <a:srgbClr val="2CBFAE">
                          <a:alpha val="100000"/>
                        </a:srgbClr>
                      </a:gs>
                      <a:gs pos="100000">
                        <a:srgbClr val="FAED04">
                          <a:alpha val="100000"/>
                        </a:srgbClr>
                      </a:gs>
                    </a:gsLst>
                    <a:lin ang="0"/>
                  </a:gradFill>
                  <a:latin typeface="TT Interphases Bold"/>
                  <a:ea typeface="TT Interphases Bold"/>
                  <a:cs typeface="TT Interphases Bold"/>
                  <a:sym typeface="TT Interphases Bold"/>
                </a:rPr>
                <a:t>Jenis</a:t>
              </a:r>
            </a:p>
          </p:txBody>
        </p:sp>
        <p:sp>
          <p:nvSpPr>
            <p:cNvPr name="TextBox 6" id="6"/>
            <p:cNvSpPr txBox="true"/>
            <p:nvPr/>
          </p:nvSpPr>
          <p:spPr>
            <a:xfrm rot="0">
              <a:off x="4612798" y="-190500"/>
              <a:ext cx="10271079" cy="2214034"/>
            </a:xfrm>
            <a:prstGeom prst="rect">
              <a:avLst/>
            </a:prstGeom>
          </p:spPr>
          <p:txBody>
            <a:bodyPr anchor="t" rtlCol="false" tIns="0" lIns="0" bIns="0" rIns="0">
              <a:spAutoFit/>
            </a:bodyPr>
            <a:lstStyle/>
            <a:p>
              <a:pPr algn="l" marL="0" indent="0" lvl="0">
                <a:lnSpc>
                  <a:spcPts val="13999"/>
                </a:lnSpc>
                <a:spcBef>
                  <a:spcPct val="0"/>
                </a:spcBef>
              </a:pPr>
              <a:r>
                <a:rPr lang="en-US" sz="9999">
                  <a:solidFill>
                    <a:srgbClr val="323030"/>
                  </a:solidFill>
                  <a:latin typeface="TT Interphases"/>
                  <a:ea typeface="TT Interphases"/>
                  <a:cs typeface="TT Interphases"/>
                  <a:sym typeface="TT Interphases"/>
                </a:rPr>
                <a:t>Layanan</a:t>
              </a:r>
            </a:p>
          </p:txBody>
        </p:sp>
      </p:grpSp>
      <p:sp>
        <p:nvSpPr>
          <p:cNvPr name="TextBox 7" id="7"/>
          <p:cNvSpPr txBox="true"/>
          <p:nvPr/>
        </p:nvSpPr>
        <p:spPr>
          <a:xfrm rot="0">
            <a:off x="1028700" y="4222995"/>
            <a:ext cx="8115300" cy="5441823"/>
          </a:xfrm>
          <a:prstGeom prst="rect">
            <a:avLst/>
          </a:prstGeom>
        </p:spPr>
        <p:txBody>
          <a:bodyPr anchor="t" rtlCol="false" tIns="0" lIns="0" bIns="0" rIns="0">
            <a:spAutoFit/>
          </a:bodyPr>
          <a:lstStyle/>
          <a:p>
            <a:pPr algn="l" marL="518158" indent="-259079" lvl="1">
              <a:lnSpc>
                <a:spcPts val="2855"/>
              </a:lnSpc>
              <a:buFont typeface="Arial"/>
              <a:buChar char="•"/>
            </a:pPr>
            <a:r>
              <a:rPr lang="en-US" sz="2399">
                <a:solidFill>
                  <a:srgbClr val="323030"/>
                </a:solidFill>
                <a:latin typeface="TT Interphases"/>
                <a:ea typeface="TT Interphases"/>
                <a:cs typeface="TT Interphases"/>
                <a:sym typeface="TT Interphases"/>
              </a:rPr>
              <a:t>Pensiun</a:t>
            </a:r>
          </a:p>
          <a:p>
            <a:pPr algn="l" marL="518158" indent="-259079" lvl="1">
              <a:lnSpc>
                <a:spcPts val="2855"/>
              </a:lnSpc>
              <a:buFont typeface="Arial"/>
              <a:buChar char="•"/>
            </a:pPr>
            <a:r>
              <a:rPr lang="en-US" sz="2399">
                <a:solidFill>
                  <a:srgbClr val="323030"/>
                </a:solidFill>
                <a:latin typeface="TT Interphases"/>
                <a:ea typeface="TT Interphases"/>
                <a:cs typeface="TT Interphases"/>
                <a:sym typeface="TT Interphases"/>
              </a:rPr>
              <a:t>Putus Kontrak PPPK</a:t>
            </a:r>
          </a:p>
          <a:p>
            <a:pPr algn="l" marL="518158" indent="-259079" lvl="1">
              <a:lnSpc>
                <a:spcPts val="2855"/>
              </a:lnSpc>
              <a:buFont typeface="Arial"/>
              <a:buChar char="•"/>
            </a:pPr>
            <a:r>
              <a:rPr lang="en-US" sz="2399">
                <a:solidFill>
                  <a:srgbClr val="323030"/>
                </a:solidFill>
                <a:latin typeface="TT Interphases"/>
                <a:ea typeface="TT Interphases"/>
                <a:cs typeface="TT Interphases"/>
                <a:sym typeface="TT Interphases"/>
              </a:rPr>
              <a:t>Kenaikan Pangkat</a:t>
            </a:r>
          </a:p>
          <a:p>
            <a:pPr algn="l" marL="518158" indent="-259079" lvl="1">
              <a:lnSpc>
                <a:spcPts val="2855"/>
              </a:lnSpc>
              <a:buFont typeface="Arial"/>
              <a:buChar char="•"/>
            </a:pPr>
            <a:r>
              <a:rPr lang="en-US" sz="2399">
                <a:solidFill>
                  <a:srgbClr val="323030"/>
                </a:solidFill>
                <a:latin typeface="TT Interphases"/>
                <a:ea typeface="TT Interphases"/>
                <a:cs typeface="TT Interphases"/>
                <a:sym typeface="TT Interphases"/>
              </a:rPr>
              <a:t>Kenaikan Jabatan Fungsional</a:t>
            </a:r>
          </a:p>
          <a:p>
            <a:pPr algn="l" marL="518158" indent="-259079" lvl="1">
              <a:lnSpc>
                <a:spcPts val="2855"/>
              </a:lnSpc>
              <a:buFont typeface="Arial"/>
              <a:buChar char="•"/>
            </a:pPr>
            <a:r>
              <a:rPr lang="en-US" sz="2399">
                <a:solidFill>
                  <a:srgbClr val="323030"/>
                </a:solidFill>
                <a:latin typeface="TT Interphases"/>
                <a:ea typeface="TT Interphases"/>
                <a:cs typeface="TT Interphases"/>
                <a:sym typeface="TT Interphases"/>
              </a:rPr>
              <a:t>Izin Penggunaan Gelar</a:t>
            </a:r>
          </a:p>
          <a:p>
            <a:pPr algn="l" marL="518158" indent="-259079" lvl="1">
              <a:lnSpc>
                <a:spcPts val="2855"/>
              </a:lnSpc>
              <a:buFont typeface="Arial"/>
              <a:buChar char="•"/>
            </a:pPr>
            <a:r>
              <a:rPr lang="en-US" sz="2399">
                <a:solidFill>
                  <a:srgbClr val="323030"/>
                </a:solidFill>
                <a:latin typeface="TT Interphases"/>
                <a:ea typeface="TT Interphases"/>
                <a:cs typeface="TT Interphases"/>
                <a:sym typeface="TT Interphases"/>
              </a:rPr>
              <a:t>Satyalancana Karya Satya</a:t>
            </a:r>
          </a:p>
          <a:p>
            <a:pPr algn="l" marL="518158" indent="-259079" lvl="1">
              <a:lnSpc>
                <a:spcPts val="2855"/>
              </a:lnSpc>
              <a:buFont typeface="Arial"/>
              <a:buChar char="•"/>
            </a:pPr>
            <a:r>
              <a:rPr lang="en-US" sz="2399">
                <a:solidFill>
                  <a:srgbClr val="323030"/>
                </a:solidFill>
                <a:latin typeface="TT Interphases"/>
                <a:ea typeface="TT Interphases"/>
                <a:cs typeface="TT Interphases"/>
                <a:sym typeface="TT Interphases"/>
              </a:rPr>
              <a:t>Izin Perceraian</a:t>
            </a:r>
          </a:p>
          <a:p>
            <a:pPr algn="l" marL="518158" indent="-259079" lvl="1">
              <a:lnSpc>
                <a:spcPts val="2855"/>
              </a:lnSpc>
              <a:buFont typeface="Arial"/>
              <a:buChar char="•"/>
            </a:pPr>
            <a:r>
              <a:rPr lang="en-US" sz="2399">
                <a:solidFill>
                  <a:srgbClr val="323030"/>
                </a:solidFill>
                <a:latin typeface="TT Interphases"/>
                <a:ea typeface="TT Interphases"/>
                <a:cs typeface="TT Interphases"/>
                <a:sym typeface="TT Interphases"/>
              </a:rPr>
              <a:t>Pembayaran Taspen</a:t>
            </a:r>
          </a:p>
          <a:p>
            <a:pPr algn="l" marL="518158" indent="-259079" lvl="1">
              <a:lnSpc>
                <a:spcPts val="2855"/>
              </a:lnSpc>
              <a:buFont typeface="Arial"/>
              <a:buChar char="•"/>
            </a:pPr>
            <a:r>
              <a:rPr lang="en-US" sz="2399">
                <a:solidFill>
                  <a:srgbClr val="323030"/>
                </a:solidFill>
                <a:latin typeface="TT Interphases"/>
                <a:ea typeface="TT Interphases"/>
                <a:cs typeface="TT Interphases"/>
                <a:sym typeface="TT Interphases"/>
              </a:rPr>
              <a:t>Pengangkatan Dalam Jabatan Fungsional</a:t>
            </a:r>
          </a:p>
          <a:p>
            <a:pPr algn="l" marL="518158" indent="-259079" lvl="1">
              <a:lnSpc>
                <a:spcPts val="2855"/>
              </a:lnSpc>
              <a:buFont typeface="Arial"/>
              <a:buChar char="•"/>
            </a:pPr>
            <a:r>
              <a:rPr lang="en-US" sz="2399">
                <a:solidFill>
                  <a:srgbClr val="323030"/>
                </a:solidFill>
                <a:latin typeface="TT Interphases"/>
                <a:ea typeface="TT Interphases"/>
                <a:cs typeface="TT Interphases"/>
                <a:sym typeface="TT Interphases"/>
              </a:rPr>
              <a:t>Pemberhentian Dalam Jabatan Fungsional</a:t>
            </a:r>
          </a:p>
          <a:p>
            <a:pPr algn="l" marL="518158" indent="-259079" lvl="1">
              <a:lnSpc>
                <a:spcPts val="2855"/>
              </a:lnSpc>
              <a:buFont typeface="Arial"/>
              <a:buChar char="•"/>
            </a:pPr>
            <a:r>
              <a:rPr lang="en-US" sz="2399">
                <a:solidFill>
                  <a:srgbClr val="323030"/>
                </a:solidFill>
                <a:latin typeface="TT Interphases"/>
                <a:ea typeface="TT Interphases"/>
                <a:cs typeface="TT Interphases"/>
                <a:sym typeface="TT Interphases"/>
              </a:rPr>
              <a:t>Kenaikan Kelas Jabatan</a:t>
            </a:r>
          </a:p>
          <a:p>
            <a:pPr algn="l" marL="518158" indent="-259079" lvl="1">
              <a:lnSpc>
                <a:spcPts val="2855"/>
              </a:lnSpc>
              <a:buFont typeface="Arial"/>
              <a:buChar char="•"/>
            </a:pPr>
            <a:r>
              <a:rPr lang="en-US" sz="2399">
                <a:solidFill>
                  <a:srgbClr val="323030"/>
                </a:solidFill>
                <a:latin typeface="TT Interphases"/>
                <a:ea typeface="TT Interphases"/>
                <a:cs typeface="TT Interphases"/>
                <a:sym typeface="TT Interphases"/>
              </a:rPr>
              <a:t>Inpassing / Penyesuaian</a:t>
            </a:r>
          </a:p>
          <a:p>
            <a:pPr algn="l" marL="518158" indent="-259079" lvl="1">
              <a:lnSpc>
                <a:spcPts val="2855"/>
              </a:lnSpc>
              <a:buFont typeface="Arial"/>
              <a:buChar char="•"/>
            </a:pPr>
            <a:r>
              <a:rPr lang="en-US" sz="2399">
                <a:solidFill>
                  <a:srgbClr val="323030"/>
                </a:solidFill>
                <a:latin typeface="TT Interphases"/>
                <a:ea typeface="TT Interphases"/>
                <a:cs typeface="TT Interphases"/>
                <a:sym typeface="TT Interphases"/>
              </a:rPr>
              <a:t>Surat Rekomendasi Tugas Belajar</a:t>
            </a:r>
          </a:p>
          <a:p>
            <a:pPr algn="l" marL="518158" indent="-259079" lvl="1">
              <a:lnSpc>
                <a:spcPts val="2855"/>
              </a:lnSpc>
              <a:buFont typeface="Arial"/>
              <a:buChar char="•"/>
            </a:pPr>
            <a:r>
              <a:rPr lang="en-US" sz="2399">
                <a:solidFill>
                  <a:srgbClr val="323030"/>
                </a:solidFill>
                <a:latin typeface="TT Interphases"/>
                <a:ea typeface="TT Interphases"/>
                <a:cs typeface="TT Interphases"/>
                <a:sym typeface="TT Interphases"/>
              </a:rPr>
              <a:t>Surat Tugas Belajar</a:t>
            </a:r>
          </a:p>
          <a:p>
            <a:pPr algn="l" marL="518158" indent="-259079" lvl="1">
              <a:lnSpc>
                <a:spcPts val="2855"/>
              </a:lnSpc>
              <a:buFont typeface="Arial"/>
              <a:buChar char="•"/>
            </a:pPr>
            <a:r>
              <a:rPr lang="en-US" sz="2399">
                <a:solidFill>
                  <a:srgbClr val="323030"/>
                </a:solidFill>
                <a:latin typeface="TT Interphases"/>
                <a:ea typeface="TT Interphases"/>
                <a:cs typeface="TT Interphases"/>
                <a:sym typeface="TT Interphases"/>
              </a:rPr>
              <a:t>Surat Keterangan Belajar</a:t>
            </a:r>
          </a:p>
        </p:txBody>
      </p:sp>
      <p:grpSp>
        <p:nvGrpSpPr>
          <p:cNvPr name="Group 8" id="8"/>
          <p:cNvGrpSpPr/>
          <p:nvPr/>
        </p:nvGrpSpPr>
        <p:grpSpPr>
          <a:xfrm rot="0">
            <a:off x="881260" y="629562"/>
            <a:ext cx="16525480" cy="798276"/>
            <a:chOff x="0" y="0"/>
            <a:chExt cx="22033974" cy="1064368"/>
          </a:xfrm>
        </p:grpSpPr>
        <p:sp>
          <p:nvSpPr>
            <p:cNvPr name="Freeform 9" id="9"/>
            <p:cNvSpPr/>
            <p:nvPr/>
          </p:nvSpPr>
          <p:spPr>
            <a:xfrm flipH="false" flipV="false" rot="0">
              <a:off x="0" y="0"/>
              <a:ext cx="948618" cy="1064368"/>
            </a:xfrm>
            <a:custGeom>
              <a:avLst/>
              <a:gdLst/>
              <a:ahLst/>
              <a:cxnLst/>
              <a:rect r="r" b="b" t="t" l="l"/>
              <a:pathLst>
                <a:path h="1064368" w="948618">
                  <a:moveTo>
                    <a:pt x="0" y="0"/>
                  </a:moveTo>
                  <a:lnTo>
                    <a:pt x="948618" y="0"/>
                  </a:lnTo>
                  <a:lnTo>
                    <a:pt x="948618" y="1064368"/>
                  </a:lnTo>
                  <a:lnTo>
                    <a:pt x="0" y="1064368"/>
                  </a:lnTo>
                  <a:lnTo>
                    <a:pt x="0" y="0"/>
                  </a:lnTo>
                  <a:close/>
                </a:path>
              </a:pathLst>
            </a:custGeom>
            <a:blipFill>
              <a:blip r:embed="rId4"/>
              <a:stretch>
                <a:fillRect l="0" t="0" r="0" b="0"/>
              </a:stretch>
            </a:blipFill>
          </p:spPr>
        </p:sp>
        <p:sp>
          <p:nvSpPr>
            <p:cNvPr name="TextBox 10" id="10"/>
            <p:cNvSpPr txBox="true"/>
            <p:nvPr/>
          </p:nvSpPr>
          <p:spPr>
            <a:xfrm rot="0">
              <a:off x="1126018" y="47625"/>
              <a:ext cx="2088655" cy="567756"/>
            </a:xfrm>
            <a:prstGeom prst="rect">
              <a:avLst/>
            </a:prstGeom>
          </p:spPr>
          <p:txBody>
            <a:bodyPr anchor="t" rtlCol="false" tIns="0" lIns="0" bIns="0" rIns="0">
              <a:spAutoFit/>
            </a:bodyPr>
            <a:lstStyle/>
            <a:p>
              <a:pPr algn="just">
                <a:lnSpc>
                  <a:spcPts val="1080"/>
                </a:lnSpc>
              </a:pPr>
              <a:r>
                <a:rPr lang="en-US" sz="1228">
                  <a:solidFill>
                    <a:srgbClr val="000000"/>
                  </a:solidFill>
                  <a:latin typeface="Open Sans"/>
                  <a:ea typeface="Open Sans"/>
                  <a:cs typeface="Open Sans"/>
                  <a:sym typeface="Open Sans"/>
                </a:rPr>
                <a:t>BADAN </a:t>
              </a:r>
            </a:p>
            <a:p>
              <a:pPr algn="just">
                <a:lnSpc>
                  <a:spcPts val="1080"/>
                </a:lnSpc>
              </a:pPr>
              <a:r>
                <a:rPr lang="en-US" sz="1228">
                  <a:solidFill>
                    <a:srgbClr val="000000"/>
                  </a:solidFill>
                  <a:latin typeface="Open Sans"/>
                  <a:ea typeface="Open Sans"/>
                  <a:cs typeface="Open Sans"/>
                  <a:sym typeface="Open Sans"/>
                </a:rPr>
                <a:t>KEPEGAWAIAN </a:t>
              </a:r>
            </a:p>
            <a:p>
              <a:pPr algn="just">
                <a:lnSpc>
                  <a:spcPts val="1080"/>
                </a:lnSpc>
              </a:pPr>
              <a:r>
                <a:rPr lang="en-US" sz="1228">
                  <a:solidFill>
                    <a:srgbClr val="000000"/>
                  </a:solidFill>
                  <a:latin typeface="Open Sans"/>
                  <a:ea typeface="Open Sans"/>
                  <a:cs typeface="Open Sans"/>
                  <a:sym typeface="Open Sans"/>
                </a:rPr>
                <a:t>DAERAH</a:t>
              </a:r>
            </a:p>
          </p:txBody>
        </p:sp>
        <p:sp>
          <p:nvSpPr>
            <p:cNvPr name="TextBox 11" id="11"/>
            <p:cNvSpPr txBox="true"/>
            <p:nvPr/>
          </p:nvSpPr>
          <p:spPr>
            <a:xfrm rot="0">
              <a:off x="1126018" y="597416"/>
              <a:ext cx="1801261" cy="384814"/>
            </a:xfrm>
            <a:prstGeom prst="rect">
              <a:avLst/>
            </a:prstGeom>
          </p:spPr>
          <p:txBody>
            <a:bodyPr anchor="t" rtlCol="false" tIns="0" lIns="0" bIns="0" rIns="0">
              <a:spAutoFit/>
            </a:bodyPr>
            <a:lstStyle/>
            <a:p>
              <a:pPr algn="just">
                <a:lnSpc>
                  <a:spcPts val="1080"/>
                </a:lnSpc>
              </a:pPr>
              <a:r>
                <a:rPr lang="en-US" sz="1228" b="true">
                  <a:solidFill>
                    <a:srgbClr val="000000"/>
                  </a:solidFill>
                  <a:latin typeface="Open Sans Bold"/>
                  <a:ea typeface="Open Sans Bold"/>
                  <a:cs typeface="Open Sans Bold"/>
                  <a:sym typeface="Open Sans Bold"/>
                </a:rPr>
                <a:t>KABUPATEN</a:t>
              </a:r>
            </a:p>
            <a:p>
              <a:pPr algn="just">
                <a:lnSpc>
                  <a:spcPts val="1080"/>
                </a:lnSpc>
              </a:pPr>
              <a:r>
                <a:rPr lang="en-US" b="true" sz="1228">
                  <a:solidFill>
                    <a:srgbClr val="000000"/>
                  </a:solidFill>
                  <a:latin typeface="Open Sans Bold"/>
                  <a:ea typeface="Open Sans Bold"/>
                  <a:cs typeface="Open Sans Bold"/>
                  <a:sym typeface="Open Sans Bold"/>
                </a:rPr>
                <a:t>WONOSOBO</a:t>
              </a:r>
            </a:p>
          </p:txBody>
        </p:sp>
        <p:sp>
          <p:nvSpPr>
            <p:cNvPr name="Freeform 12" id="12"/>
            <p:cNvSpPr/>
            <p:nvPr/>
          </p:nvSpPr>
          <p:spPr>
            <a:xfrm flipH="false" flipV="false" rot="0">
              <a:off x="18315558" y="103136"/>
              <a:ext cx="3718416" cy="858096"/>
            </a:xfrm>
            <a:custGeom>
              <a:avLst/>
              <a:gdLst/>
              <a:ahLst/>
              <a:cxnLst/>
              <a:rect r="r" b="b" t="t" l="l"/>
              <a:pathLst>
                <a:path h="858096" w="3718416">
                  <a:moveTo>
                    <a:pt x="0" y="0"/>
                  </a:moveTo>
                  <a:lnTo>
                    <a:pt x="3718416" y="0"/>
                  </a:lnTo>
                  <a:lnTo>
                    <a:pt x="3718416" y="858096"/>
                  </a:lnTo>
                  <a:lnTo>
                    <a:pt x="0" y="858096"/>
                  </a:lnTo>
                  <a:lnTo>
                    <a:pt x="0" y="0"/>
                  </a:lnTo>
                  <a:close/>
                </a:path>
              </a:pathLst>
            </a:custGeom>
            <a:blipFill>
              <a:blip r:embed="rId5"/>
              <a:stretch>
                <a:fillRect l="0" t="0" r="0" b="0"/>
              </a:stretch>
            </a:blipFill>
          </p:spPr>
        </p:sp>
      </p:grpSp>
      <p:sp>
        <p:nvSpPr>
          <p:cNvPr name="TextBox 13" id="13"/>
          <p:cNvSpPr txBox="true"/>
          <p:nvPr/>
        </p:nvSpPr>
        <p:spPr>
          <a:xfrm rot="0">
            <a:off x="9144000" y="4222995"/>
            <a:ext cx="8115300" cy="5079873"/>
          </a:xfrm>
          <a:prstGeom prst="rect">
            <a:avLst/>
          </a:prstGeom>
        </p:spPr>
        <p:txBody>
          <a:bodyPr anchor="t" rtlCol="false" tIns="0" lIns="0" bIns="0" rIns="0">
            <a:spAutoFit/>
          </a:bodyPr>
          <a:lstStyle/>
          <a:p>
            <a:pPr algn="l" marL="518158" indent="-259079" lvl="1">
              <a:lnSpc>
                <a:spcPts val="2855"/>
              </a:lnSpc>
              <a:buFont typeface="Arial"/>
              <a:buChar char="•"/>
            </a:pPr>
            <a:r>
              <a:rPr lang="en-US" sz="2399">
                <a:solidFill>
                  <a:srgbClr val="323030"/>
                </a:solidFill>
                <a:latin typeface="TT Interphases"/>
                <a:ea typeface="TT Interphases"/>
                <a:cs typeface="TT Interphases"/>
                <a:sym typeface="TT Interphases"/>
              </a:rPr>
              <a:t>Surat Keterangan Memiliki Ijazah</a:t>
            </a:r>
          </a:p>
          <a:p>
            <a:pPr algn="l" marL="518158" indent="-259079" lvl="1">
              <a:lnSpc>
                <a:spcPts val="2855"/>
              </a:lnSpc>
              <a:buFont typeface="Arial"/>
              <a:buChar char="•"/>
            </a:pPr>
            <a:r>
              <a:rPr lang="en-US" sz="2399">
                <a:solidFill>
                  <a:srgbClr val="323030"/>
                </a:solidFill>
                <a:latin typeface="TT Interphases"/>
                <a:ea typeface="TT Interphases"/>
                <a:cs typeface="TT Interphases"/>
                <a:sym typeface="TT Interphases"/>
              </a:rPr>
              <a:t>Ujian Dinas</a:t>
            </a:r>
          </a:p>
          <a:p>
            <a:pPr algn="l" marL="518158" indent="-259079" lvl="1">
              <a:lnSpc>
                <a:spcPts val="2855"/>
              </a:lnSpc>
              <a:buFont typeface="Arial"/>
              <a:buChar char="•"/>
            </a:pPr>
            <a:r>
              <a:rPr lang="en-US" sz="2399">
                <a:solidFill>
                  <a:srgbClr val="323030"/>
                </a:solidFill>
                <a:latin typeface="TT Interphases"/>
                <a:ea typeface="TT Interphases"/>
                <a:cs typeface="TT Interphases"/>
                <a:sym typeface="TT Interphases"/>
              </a:rPr>
              <a:t>Ujian Penyesuaian Kenaikan Pangkat</a:t>
            </a:r>
          </a:p>
          <a:p>
            <a:pPr algn="l" marL="518158" indent="-259079" lvl="1">
              <a:lnSpc>
                <a:spcPts val="2855"/>
              </a:lnSpc>
              <a:buFont typeface="Arial"/>
              <a:buChar char="•"/>
            </a:pPr>
            <a:r>
              <a:rPr lang="en-US" sz="2399">
                <a:solidFill>
                  <a:srgbClr val="323030"/>
                </a:solidFill>
                <a:latin typeface="TT Interphases"/>
                <a:ea typeface="TT Interphases"/>
                <a:cs typeface="TT Interphases"/>
                <a:sym typeface="TT Interphases"/>
              </a:rPr>
              <a:t>Uji Kepatutan dan Kelayakan</a:t>
            </a:r>
          </a:p>
          <a:p>
            <a:pPr algn="l" marL="518158" indent="-259079" lvl="1">
              <a:lnSpc>
                <a:spcPts val="2855"/>
              </a:lnSpc>
              <a:buFont typeface="Arial"/>
              <a:buChar char="•"/>
            </a:pPr>
            <a:r>
              <a:rPr lang="en-US" sz="2399">
                <a:solidFill>
                  <a:srgbClr val="323030"/>
                </a:solidFill>
                <a:latin typeface="TT Interphases"/>
                <a:ea typeface="TT Interphases"/>
                <a:cs typeface="TT Interphases"/>
                <a:sym typeface="TT Interphases"/>
              </a:rPr>
              <a:t>Tugas Belajar Biaya Mandiri</a:t>
            </a:r>
          </a:p>
          <a:p>
            <a:pPr algn="l" marL="518158" indent="-259079" lvl="1">
              <a:lnSpc>
                <a:spcPts val="2855"/>
              </a:lnSpc>
              <a:buFont typeface="Arial"/>
              <a:buChar char="•"/>
            </a:pPr>
            <a:r>
              <a:rPr lang="en-US" sz="2399">
                <a:solidFill>
                  <a:srgbClr val="323030"/>
                </a:solidFill>
                <a:latin typeface="TT Interphases"/>
                <a:ea typeface="TT Interphases"/>
                <a:cs typeface="TT Interphases"/>
                <a:sym typeface="TT Interphases"/>
              </a:rPr>
              <a:t>Mutasi Dalam Daerah</a:t>
            </a:r>
          </a:p>
          <a:p>
            <a:pPr algn="l" marL="518158" indent="-259079" lvl="1">
              <a:lnSpc>
                <a:spcPts val="2855"/>
              </a:lnSpc>
              <a:buFont typeface="Arial"/>
              <a:buChar char="•"/>
            </a:pPr>
            <a:r>
              <a:rPr lang="en-US" sz="2399">
                <a:solidFill>
                  <a:srgbClr val="323030"/>
                </a:solidFill>
                <a:latin typeface="TT Interphases"/>
                <a:ea typeface="TT Interphases"/>
                <a:cs typeface="TT Interphases"/>
                <a:sym typeface="TT Interphases"/>
              </a:rPr>
              <a:t>Pelaksana Tugas (Plt) / Pelaksana Harian (Plh)</a:t>
            </a:r>
          </a:p>
          <a:p>
            <a:pPr algn="l" marL="518158" indent="-259079" lvl="1">
              <a:lnSpc>
                <a:spcPts val="2855"/>
              </a:lnSpc>
              <a:buFont typeface="Arial"/>
              <a:buChar char="•"/>
            </a:pPr>
            <a:r>
              <a:rPr lang="en-US" sz="2399">
                <a:solidFill>
                  <a:srgbClr val="323030"/>
                </a:solidFill>
                <a:latin typeface="TT Interphases"/>
                <a:ea typeface="TT Interphases"/>
                <a:cs typeface="TT Interphases"/>
                <a:sym typeface="TT Interphases"/>
              </a:rPr>
              <a:t>Ijin Pencalonan dalam Pemilihan Kepala Desa</a:t>
            </a:r>
          </a:p>
          <a:p>
            <a:pPr algn="l" marL="518158" indent="-259079" lvl="1">
              <a:lnSpc>
                <a:spcPts val="2855"/>
              </a:lnSpc>
              <a:buFont typeface="Arial"/>
              <a:buChar char="•"/>
            </a:pPr>
            <a:r>
              <a:rPr lang="en-US" sz="2399">
                <a:solidFill>
                  <a:srgbClr val="323030"/>
                </a:solidFill>
                <a:latin typeface="TT Interphases"/>
                <a:ea typeface="TT Interphases"/>
                <a:cs typeface="TT Interphases"/>
                <a:sym typeface="TT Interphases"/>
              </a:rPr>
              <a:t>Tugas Tambahan Kepala Puskesmas</a:t>
            </a:r>
          </a:p>
          <a:p>
            <a:pPr algn="l" marL="518158" indent="-259079" lvl="1">
              <a:lnSpc>
                <a:spcPts val="2855"/>
              </a:lnSpc>
              <a:buFont typeface="Arial"/>
              <a:buChar char="•"/>
            </a:pPr>
            <a:r>
              <a:rPr lang="en-US" sz="2399">
                <a:solidFill>
                  <a:srgbClr val="323030"/>
                </a:solidFill>
                <a:latin typeface="TT Interphases"/>
                <a:ea typeface="TT Interphases"/>
                <a:cs typeface="TT Interphases"/>
                <a:sym typeface="TT Interphases"/>
              </a:rPr>
              <a:t>Pemberhentian dari Jabatan Manajerial</a:t>
            </a:r>
          </a:p>
          <a:p>
            <a:pPr algn="l" marL="518158" indent="-259079" lvl="1">
              <a:lnSpc>
                <a:spcPts val="2855"/>
              </a:lnSpc>
              <a:buFont typeface="Arial"/>
              <a:buChar char="•"/>
            </a:pPr>
            <a:r>
              <a:rPr lang="en-US" sz="2399">
                <a:solidFill>
                  <a:srgbClr val="323030"/>
                </a:solidFill>
                <a:latin typeface="TT Interphases"/>
                <a:ea typeface="TT Interphases"/>
                <a:cs typeface="TT Interphases"/>
                <a:sym typeface="TT Interphases"/>
              </a:rPr>
              <a:t>KGB PPPK</a:t>
            </a:r>
          </a:p>
          <a:p>
            <a:pPr algn="l" marL="518158" indent="-259079" lvl="1">
              <a:lnSpc>
                <a:spcPts val="2855"/>
              </a:lnSpc>
              <a:buFont typeface="Arial"/>
              <a:buChar char="•"/>
            </a:pPr>
            <a:r>
              <a:rPr lang="en-US" sz="2399">
                <a:solidFill>
                  <a:srgbClr val="323030"/>
                </a:solidFill>
                <a:latin typeface="TT Interphases"/>
                <a:ea typeface="TT Interphases"/>
                <a:cs typeface="TT Interphases"/>
                <a:sym typeface="TT Interphases"/>
              </a:rPr>
              <a:t>Program Fellowship Kedokteran</a:t>
            </a:r>
          </a:p>
          <a:p>
            <a:pPr algn="l" marL="518158" indent="-259079" lvl="1">
              <a:lnSpc>
                <a:spcPts val="2855"/>
              </a:lnSpc>
              <a:buFont typeface="Arial"/>
              <a:buChar char="•"/>
            </a:pPr>
            <a:r>
              <a:rPr lang="en-US" sz="2399">
                <a:solidFill>
                  <a:srgbClr val="323030"/>
                </a:solidFill>
                <a:latin typeface="TT Interphases"/>
                <a:ea typeface="TT Interphases"/>
                <a:cs typeface="TT Interphases"/>
                <a:sym typeface="TT Interphases"/>
              </a:rPr>
              <a:t>Penghargaan ASN Berprestasi</a:t>
            </a:r>
          </a:p>
          <a:p>
            <a:pPr algn="l" marL="518158" indent="-259079" lvl="1">
              <a:lnSpc>
                <a:spcPts val="2855"/>
              </a:lnSpc>
              <a:buFont typeface="Arial"/>
              <a:buChar char="•"/>
            </a:pPr>
            <a:r>
              <a:rPr lang="en-US" sz="2399">
                <a:solidFill>
                  <a:srgbClr val="323030"/>
                </a:solidFill>
                <a:latin typeface="TT Interphases"/>
                <a:ea typeface="TT Interphases"/>
                <a:cs typeface="TT Interphases"/>
                <a:sym typeface="TT Interphases"/>
              </a:rPr>
              <a:t>Perpanjangan Masa Tugas Belajar</a:t>
            </a:r>
          </a:p>
        </p:txBody>
      </p:sp>
      <p:sp>
        <p:nvSpPr>
          <p:cNvPr name="TextBox 14" id="14"/>
          <p:cNvSpPr txBox="true"/>
          <p:nvPr/>
        </p:nvSpPr>
        <p:spPr>
          <a:xfrm rot="0">
            <a:off x="1028700" y="3288482"/>
            <a:ext cx="16378040" cy="621030"/>
          </a:xfrm>
          <a:prstGeom prst="rect">
            <a:avLst/>
          </a:prstGeom>
        </p:spPr>
        <p:txBody>
          <a:bodyPr anchor="t" rtlCol="false" tIns="0" lIns="0" bIns="0" rIns="0">
            <a:spAutoFit/>
          </a:bodyPr>
          <a:lstStyle/>
          <a:p>
            <a:pPr algn="l">
              <a:lnSpc>
                <a:spcPts val="2519"/>
              </a:lnSpc>
            </a:pPr>
            <a:r>
              <a:rPr lang="en-US" sz="1799">
                <a:solidFill>
                  <a:srgbClr val="323030"/>
                </a:solidFill>
                <a:latin typeface="TT Interphases"/>
                <a:ea typeface="TT Interphases"/>
                <a:cs typeface="TT Interphases"/>
                <a:sym typeface="TT Interphases"/>
              </a:rPr>
              <a:t>Hingga saat ini, </a:t>
            </a:r>
            <a:r>
              <a:rPr lang="en-US" sz="1799" b="true">
                <a:solidFill>
                  <a:srgbClr val="323030"/>
                </a:solidFill>
                <a:latin typeface="TT Interphases Bold"/>
                <a:ea typeface="TT Interphases Bold"/>
                <a:cs typeface="TT Interphases Bold"/>
                <a:sym typeface="TT Interphases Bold"/>
              </a:rPr>
              <a:t>29</a:t>
            </a:r>
            <a:r>
              <a:rPr lang="en-US" sz="1799">
                <a:solidFill>
                  <a:srgbClr val="323030"/>
                </a:solidFill>
                <a:latin typeface="TT Interphases"/>
                <a:ea typeface="TT Interphases"/>
                <a:cs typeface="TT Interphases"/>
                <a:sym typeface="TT Interphases"/>
              </a:rPr>
              <a:t> dari </a:t>
            </a:r>
            <a:r>
              <a:rPr lang="en-US" sz="1799" b="true">
                <a:solidFill>
                  <a:srgbClr val="323030"/>
                </a:solidFill>
                <a:latin typeface="TT Interphases Bold"/>
                <a:ea typeface="TT Interphases Bold"/>
                <a:cs typeface="TT Interphases Bold"/>
                <a:sym typeface="TT Interphases Bold"/>
              </a:rPr>
              <a:t>34</a:t>
            </a:r>
            <a:r>
              <a:rPr lang="en-US" sz="1799">
                <a:solidFill>
                  <a:srgbClr val="323030"/>
                </a:solidFill>
                <a:latin typeface="TT Interphases"/>
                <a:ea typeface="TT Interphases"/>
                <a:cs typeface="TT Interphases"/>
                <a:sym typeface="TT Interphases"/>
              </a:rPr>
              <a:t> layanan kepegawaian telah tersedia di MASBROW.</a:t>
            </a:r>
          </a:p>
          <a:p>
            <a:pPr algn="l" marL="0" indent="0" lvl="0">
              <a:lnSpc>
                <a:spcPts val="2519"/>
              </a:lnSpc>
              <a:spcBef>
                <a:spcPct val="0"/>
              </a:spcBef>
            </a:pPr>
            <a:r>
              <a:rPr lang="en-US" sz="1799">
                <a:solidFill>
                  <a:srgbClr val="323030"/>
                </a:solidFill>
                <a:latin typeface="TT Interphases"/>
                <a:ea typeface="TT Interphases"/>
                <a:cs typeface="TT Interphases"/>
                <a:sym typeface="TT Interphases"/>
              </a:rPr>
              <a:t>Adapun layanan lainnya masih dalam tahap pengembangan dan akan segera diintegrasikan ke dalam sistem.</a:t>
            </a:r>
          </a:p>
        </p:txBody>
      </p:sp>
      <p:sp>
        <p:nvSpPr>
          <p:cNvPr name="Freeform 15" id="15"/>
          <p:cNvSpPr/>
          <p:nvPr/>
        </p:nvSpPr>
        <p:spPr>
          <a:xfrm flipH="false" flipV="false" rot="0">
            <a:off x="15226402" y="7893137"/>
            <a:ext cx="2180338" cy="2180338"/>
          </a:xfrm>
          <a:custGeom>
            <a:avLst/>
            <a:gdLst/>
            <a:ahLst/>
            <a:cxnLst/>
            <a:rect r="r" b="b" t="t" l="l"/>
            <a:pathLst>
              <a:path h="2180338" w="2180338">
                <a:moveTo>
                  <a:pt x="0" y="0"/>
                </a:moveTo>
                <a:lnTo>
                  <a:pt x="2180338" y="0"/>
                </a:lnTo>
                <a:lnTo>
                  <a:pt x="2180338" y="2180339"/>
                </a:lnTo>
                <a:lnTo>
                  <a:pt x="0" y="2180339"/>
                </a:lnTo>
                <a:lnTo>
                  <a:pt x="0" y="0"/>
                </a:lnTo>
                <a:close/>
              </a:path>
            </a:pathLst>
          </a:custGeom>
          <a:blipFill>
            <a:blip r:embed="rId6"/>
            <a:stretch>
              <a:fillRect l="0" t="0" r="0" b="0"/>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881260" y="1713681"/>
            <a:ext cx="16525480" cy="0"/>
          </a:xfrm>
          <a:prstGeom prst="line">
            <a:avLst/>
          </a:prstGeom>
          <a:ln cap="flat" w="38100">
            <a:solidFill>
              <a:srgbClr val="E8E8E8"/>
            </a:solidFill>
            <a:prstDash val="solid"/>
            <a:headEnd type="none" len="sm" w="sm"/>
            <a:tailEnd type="none" len="sm" w="sm"/>
          </a:ln>
        </p:spPr>
      </p:sp>
      <p:sp>
        <p:nvSpPr>
          <p:cNvPr name="Freeform 3" id="3"/>
          <p:cNvSpPr/>
          <p:nvPr/>
        </p:nvSpPr>
        <p:spPr>
          <a:xfrm flipH="true" flipV="true" rot="0">
            <a:off x="3516666" y="-4833778"/>
            <a:ext cx="9605905" cy="10420607"/>
          </a:xfrm>
          <a:custGeom>
            <a:avLst/>
            <a:gdLst/>
            <a:ahLst/>
            <a:cxnLst/>
            <a:rect r="r" b="b" t="t" l="l"/>
            <a:pathLst>
              <a:path h="10420607" w="9605905">
                <a:moveTo>
                  <a:pt x="9605905" y="10420606"/>
                </a:moveTo>
                <a:lnTo>
                  <a:pt x="0" y="10420606"/>
                </a:lnTo>
                <a:lnTo>
                  <a:pt x="0" y="0"/>
                </a:lnTo>
                <a:lnTo>
                  <a:pt x="9605905" y="0"/>
                </a:lnTo>
                <a:lnTo>
                  <a:pt x="9605905" y="10420606"/>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4" id="4"/>
          <p:cNvSpPr txBox="true"/>
          <p:nvPr/>
        </p:nvSpPr>
        <p:spPr>
          <a:xfrm rot="0">
            <a:off x="1222853" y="5825295"/>
            <a:ext cx="5353959" cy="1708151"/>
          </a:xfrm>
          <a:prstGeom prst="rect">
            <a:avLst/>
          </a:prstGeom>
        </p:spPr>
        <p:txBody>
          <a:bodyPr anchor="t" rtlCol="false" tIns="0" lIns="0" bIns="0" rIns="0">
            <a:spAutoFit/>
          </a:bodyPr>
          <a:lstStyle/>
          <a:p>
            <a:pPr algn="l" marL="0" indent="0" lvl="0">
              <a:lnSpc>
                <a:spcPts val="13999"/>
              </a:lnSpc>
              <a:spcBef>
                <a:spcPct val="0"/>
              </a:spcBef>
            </a:pPr>
            <a:r>
              <a:rPr lang="en-US" b="true" sz="9999">
                <a:gradFill>
                  <a:gsLst>
                    <a:gs pos="0">
                      <a:srgbClr val="2CBFAE">
                        <a:alpha val="100000"/>
                      </a:srgbClr>
                    </a:gs>
                    <a:gs pos="100000">
                      <a:srgbClr val="FAED04">
                        <a:alpha val="100000"/>
                      </a:srgbClr>
                    </a:gs>
                  </a:gsLst>
                  <a:lin ang="0"/>
                </a:gradFill>
                <a:latin typeface="TT Interphases Bold"/>
                <a:ea typeface="TT Interphases Bold"/>
                <a:cs typeface="TT Interphases Bold"/>
                <a:sym typeface="TT Interphases Bold"/>
              </a:rPr>
              <a:t>Fitur</a:t>
            </a:r>
          </a:p>
        </p:txBody>
      </p:sp>
      <p:sp>
        <p:nvSpPr>
          <p:cNvPr name="TextBox 5" id="5"/>
          <p:cNvSpPr txBox="true"/>
          <p:nvPr/>
        </p:nvSpPr>
        <p:spPr>
          <a:xfrm rot="0">
            <a:off x="1222853" y="7148340"/>
            <a:ext cx="5670349" cy="1708151"/>
          </a:xfrm>
          <a:prstGeom prst="rect">
            <a:avLst/>
          </a:prstGeom>
        </p:spPr>
        <p:txBody>
          <a:bodyPr anchor="t" rtlCol="false" tIns="0" lIns="0" bIns="0" rIns="0">
            <a:spAutoFit/>
          </a:bodyPr>
          <a:lstStyle/>
          <a:p>
            <a:pPr algn="l" marL="0" indent="0" lvl="0">
              <a:lnSpc>
                <a:spcPts val="13999"/>
              </a:lnSpc>
              <a:spcBef>
                <a:spcPct val="0"/>
              </a:spcBef>
            </a:pPr>
            <a:r>
              <a:rPr lang="en-US" sz="9999">
                <a:solidFill>
                  <a:srgbClr val="323030"/>
                </a:solidFill>
                <a:latin typeface="TT Interphases"/>
                <a:ea typeface="TT Interphases"/>
                <a:cs typeface="TT Interphases"/>
                <a:sym typeface="TT Interphases"/>
              </a:rPr>
              <a:t>Unggulan</a:t>
            </a:r>
          </a:p>
        </p:txBody>
      </p:sp>
      <p:sp>
        <p:nvSpPr>
          <p:cNvPr name="TextBox 6" id="6"/>
          <p:cNvSpPr txBox="true"/>
          <p:nvPr/>
        </p:nvSpPr>
        <p:spPr>
          <a:xfrm rot="0">
            <a:off x="7536452" y="2243744"/>
            <a:ext cx="9304225" cy="2766949"/>
          </a:xfrm>
          <a:prstGeom prst="rect">
            <a:avLst/>
          </a:prstGeom>
        </p:spPr>
        <p:txBody>
          <a:bodyPr anchor="t" rtlCol="false" tIns="0" lIns="0" bIns="0" rIns="0">
            <a:spAutoFit/>
          </a:bodyPr>
          <a:lstStyle/>
          <a:p>
            <a:pPr algn="l" marL="798829" indent="-399415" lvl="1">
              <a:lnSpc>
                <a:spcPts val="4402"/>
              </a:lnSpc>
              <a:buFont typeface="Arial"/>
              <a:buChar char="•"/>
            </a:pPr>
            <a:r>
              <a:rPr lang="en-US" sz="3699">
                <a:solidFill>
                  <a:srgbClr val="323030"/>
                </a:solidFill>
                <a:latin typeface="TT Interphases"/>
                <a:ea typeface="TT Interphases"/>
                <a:cs typeface="TT Interphases"/>
                <a:sym typeface="TT Interphases"/>
              </a:rPr>
              <a:t>Layanan Kepegawaian Terintegrasi</a:t>
            </a:r>
          </a:p>
          <a:p>
            <a:pPr algn="l" marL="798829" indent="-399415" lvl="1">
              <a:lnSpc>
                <a:spcPts val="4402"/>
              </a:lnSpc>
              <a:buFont typeface="Arial"/>
              <a:buChar char="•"/>
            </a:pPr>
            <a:r>
              <a:rPr lang="en-US" sz="3699">
                <a:solidFill>
                  <a:srgbClr val="323030"/>
                </a:solidFill>
                <a:latin typeface="TT Interphases"/>
                <a:ea typeface="TT Interphases"/>
                <a:cs typeface="TT Interphases"/>
                <a:sym typeface="TT Interphases"/>
              </a:rPr>
              <a:t>Single Sign-On (SSO) dengan SIMPEG</a:t>
            </a:r>
          </a:p>
          <a:p>
            <a:pPr algn="l" marL="798829" indent="-399415" lvl="1">
              <a:lnSpc>
                <a:spcPts val="4402"/>
              </a:lnSpc>
              <a:buFont typeface="Arial"/>
              <a:buChar char="•"/>
            </a:pPr>
            <a:r>
              <a:rPr lang="en-US" sz="3699">
                <a:solidFill>
                  <a:srgbClr val="323030"/>
                </a:solidFill>
                <a:latin typeface="TT Interphases"/>
                <a:ea typeface="TT Interphases"/>
                <a:cs typeface="TT Interphases"/>
                <a:sym typeface="TT Interphases"/>
              </a:rPr>
              <a:t>Integrasi Dokumen Kepegawaian</a:t>
            </a:r>
          </a:p>
          <a:p>
            <a:pPr algn="l" marL="798829" indent="-399415" lvl="1">
              <a:lnSpc>
                <a:spcPts val="4402"/>
              </a:lnSpc>
              <a:buFont typeface="Arial"/>
              <a:buChar char="•"/>
            </a:pPr>
            <a:r>
              <a:rPr lang="en-US" sz="3699">
                <a:solidFill>
                  <a:srgbClr val="323030"/>
                </a:solidFill>
                <a:latin typeface="TT Interphases"/>
                <a:ea typeface="TT Interphases"/>
                <a:cs typeface="TT Interphases"/>
                <a:sym typeface="TT Interphases"/>
              </a:rPr>
              <a:t>Pelacakan Status Pengajuan</a:t>
            </a:r>
          </a:p>
          <a:p>
            <a:pPr algn="l" marL="798829" indent="-399415" lvl="1">
              <a:lnSpc>
                <a:spcPts val="4402"/>
              </a:lnSpc>
              <a:buFont typeface="Arial"/>
              <a:buChar char="•"/>
            </a:pPr>
            <a:r>
              <a:rPr lang="en-US" sz="3699">
                <a:solidFill>
                  <a:srgbClr val="323030"/>
                </a:solidFill>
                <a:latin typeface="TT Interphases"/>
                <a:ea typeface="TT Interphases"/>
                <a:cs typeface="TT Interphases"/>
                <a:sym typeface="TT Interphases"/>
              </a:rPr>
              <a:t>Notifikasi Otomatis</a:t>
            </a:r>
          </a:p>
        </p:txBody>
      </p:sp>
      <p:grpSp>
        <p:nvGrpSpPr>
          <p:cNvPr name="Group 7" id="7"/>
          <p:cNvGrpSpPr/>
          <p:nvPr/>
        </p:nvGrpSpPr>
        <p:grpSpPr>
          <a:xfrm rot="0">
            <a:off x="881260" y="629562"/>
            <a:ext cx="16525480" cy="798276"/>
            <a:chOff x="0" y="0"/>
            <a:chExt cx="22033974" cy="1064368"/>
          </a:xfrm>
        </p:grpSpPr>
        <p:sp>
          <p:nvSpPr>
            <p:cNvPr name="Freeform 8" id="8"/>
            <p:cNvSpPr/>
            <p:nvPr/>
          </p:nvSpPr>
          <p:spPr>
            <a:xfrm flipH="false" flipV="false" rot="0">
              <a:off x="0" y="0"/>
              <a:ext cx="948618" cy="1064368"/>
            </a:xfrm>
            <a:custGeom>
              <a:avLst/>
              <a:gdLst/>
              <a:ahLst/>
              <a:cxnLst/>
              <a:rect r="r" b="b" t="t" l="l"/>
              <a:pathLst>
                <a:path h="1064368" w="948618">
                  <a:moveTo>
                    <a:pt x="0" y="0"/>
                  </a:moveTo>
                  <a:lnTo>
                    <a:pt x="948618" y="0"/>
                  </a:lnTo>
                  <a:lnTo>
                    <a:pt x="948618" y="1064368"/>
                  </a:lnTo>
                  <a:lnTo>
                    <a:pt x="0" y="1064368"/>
                  </a:lnTo>
                  <a:lnTo>
                    <a:pt x="0" y="0"/>
                  </a:lnTo>
                  <a:close/>
                </a:path>
              </a:pathLst>
            </a:custGeom>
            <a:blipFill>
              <a:blip r:embed="rId4"/>
              <a:stretch>
                <a:fillRect l="0" t="0" r="0" b="0"/>
              </a:stretch>
            </a:blipFill>
          </p:spPr>
        </p:sp>
        <p:sp>
          <p:nvSpPr>
            <p:cNvPr name="TextBox 9" id="9"/>
            <p:cNvSpPr txBox="true"/>
            <p:nvPr/>
          </p:nvSpPr>
          <p:spPr>
            <a:xfrm rot="0">
              <a:off x="1126018" y="47625"/>
              <a:ext cx="2088655" cy="567756"/>
            </a:xfrm>
            <a:prstGeom prst="rect">
              <a:avLst/>
            </a:prstGeom>
          </p:spPr>
          <p:txBody>
            <a:bodyPr anchor="t" rtlCol="false" tIns="0" lIns="0" bIns="0" rIns="0">
              <a:spAutoFit/>
            </a:bodyPr>
            <a:lstStyle/>
            <a:p>
              <a:pPr algn="just">
                <a:lnSpc>
                  <a:spcPts val="1080"/>
                </a:lnSpc>
              </a:pPr>
              <a:r>
                <a:rPr lang="en-US" sz="1228">
                  <a:solidFill>
                    <a:srgbClr val="000000"/>
                  </a:solidFill>
                  <a:latin typeface="Open Sans"/>
                  <a:ea typeface="Open Sans"/>
                  <a:cs typeface="Open Sans"/>
                  <a:sym typeface="Open Sans"/>
                </a:rPr>
                <a:t>BADAN </a:t>
              </a:r>
            </a:p>
            <a:p>
              <a:pPr algn="just">
                <a:lnSpc>
                  <a:spcPts val="1080"/>
                </a:lnSpc>
              </a:pPr>
              <a:r>
                <a:rPr lang="en-US" sz="1228">
                  <a:solidFill>
                    <a:srgbClr val="000000"/>
                  </a:solidFill>
                  <a:latin typeface="Open Sans"/>
                  <a:ea typeface="Open Sans"/>
                  <a:cs typeface="Open Sans"/>
                  <a:sym typeface="Open Sans"/>
                </a:rPr>
                <a:t>KEPEGAWAIAN </a:t>
              </a:r>
            </a:p>
            <a:p>
              <a:pPr algn="just">
                <a:lnSpc>
                  <a:spcPts val="1080"/>
                </a:lnSpc>
              </a:pPr>
              <a:r>
                <a:rPr lang="en-US" sz="1228">
                  <a:solidFill>
                    <a:srgbClr val="000000"/>
                  </a:solidFill>
                  <a:latin typeface="Open Sans"/>
                  <a:ea typeface="Open Sans"/>
                  <a:cs typeface="Open Sans"/>
                  <a:sym typeface="Open Sans"/>
                </a:rPr>
                <a:t>DAERAH</a:t>
              </a:r>
            </a:p>
          </p:txBody>
        </p:sp>
        <p:sp>
          <p:nvSpPr>
            <p:cNvPr name="TextBox 10" id="10"/>
            <p:cNvSpPr txBox="true"/>
            <p:nvPr/>
          </p:nvSpPr>
          <p:spPr>
            <a:xfrm rot="0">
              <a:off x="1126018" y="597416"/>
              <a:ext cx="1801261" cy="384814"/>
            </a:xfrm>
            <a:prstGeom prst="rect">
              <a:avLst/>
            </a:prstGeom>
          </p:spPr>
          <p:txBody>
            <a:bodyPr anchor="t" rtlCol="false" tIns="0" lIns="0" bIns="0" rIns="0">
              <a:spAutoFit/>
            </a:bodyPr>
            <a:lstStyle/>
            <a:p>
              <a:pPr algn="just">
                <a:lnSpc>
                  <a:spcPts val="1080"/>
                </a:lnSpc>
              </a:pPr>
              <a:r>
                <a:rPr lang="en-US" sz="1228" b="true">
                  <a:solidFill>
                    <a:srgbClr val="000000"/>
                  </a:solidFill>
                  <a:latin typeface="Open Sans Bold"/>
                  <a:ea typeface="Open Sans Bold"/>
                  <a:cs typeface="Open Sans Bold"/>
                  <a:sym typeface="Open Sans Bold"/>
                </a:rPr>
                <a:t>KABUPATEN</a:t>
              </a:r>
            </a:p>
            <a:p>
              <a:pPr algn="just">
                <a:lnSpc>
                  <a:spcPts val="1080"/>
                </a:lnSpc>
              </a:pPr>
              <a:r>
                <a:rPr lang="en-US" b="true" sz="1228">
                  <a:solidFill>
                    <a:srgbClr val="000000"/>
                  </a:solidFill>
                  <a:latin typeface="Open Sans Bold"/>
                  <a:ea typeface="Open Sans Bold"/>
                  <a:cs typeface="Open Sans Bold"/>
                  <a:sym typeface="Open Sans Bold"/>
                </a:rPr>
                <a:t>WONOSOBO</a:t>
              </a:r>
            </a:p>
          </p:txBody>
        </p:sp>
        <p:sp>
          <p:nvSpPr>
            <p:cNvPr name="Freeform 11" id="11"/>
            <p:cNvSpPr/>
            <p:nvPr/>
          </p:nvSpPr>
          <p:spPr>
            <a:xfrm flipH="false" flipV="false" rot="0">
              <a:off x="18315558" y="103136"/>
              <a:ext cx="3718416" cy="858096"/>
            </a:xfrm>
            <a:custGeom>
              <a:avLst/>
              <a:gdLst/>
              <a:ahLst/>
              <a:cxnLst/>
              <a:rect r="r" b="b" t="t" l="l"/>
              <a:pathLst>
                <a:path h="858096" w="3718416">
                  <a:moveTo>
                    <a:pt x="0" y="0"/>
                  </a:moveTo>
                  <a:lnTo>
                    <a:pt x="3718416" y="0"/>
                  </a:lnTo>
                  <a:lnTo>
                    <a:pt x="3718416" y="858096"/>
                  </a:lnTo>
                  <a:lnTo>
                    <a:pt x="0" y="858096"/>
                  </a:lnTo>
                  <a:lnTo>
                    <a:pt x="0" y="0"/>
                  </a:lnTo>
                  <a:close/>
                </a:path>
              </a:pathLst>
            </a:custGeom>
            <a:blipFill>
              <a:blip r:embed="rId5"/>
              <a:stretch>
                <a:fillRect l="0" t="0" r="0" b="0"/>
              </a:stretch>
            </a:blipFill>
          </p:spPr>
        </p:sp>
      </p:grpSp>
      <p:sp>
        <p:nvSpPr>
          <p:cNvPr name="TextBox 12" id="12"/>
          <p:cNvSpPr txBox="true"/>
          <p:nvPr/>
        </p:nvSpPr>
        <p:spPr>
          <a:xfrm rot="0">
            <a:off x="7536452" y="5505640"/>
            <a:ext cx="9304225" cy="3871849"/>
          </a:xfrm>
          <a:prstGeom prst="rect">
            <a:avLst/>
          </a:prstGeom>
        </p:spPr>
        <p:txBody>
          <a:bodyPr anchor="t" rtlCol="false" tIns="0" lIns="0" bIns="0" rIns="0">
            <a:spAutoFit/>
          </a:bodyPr>
          <a:lstStyle/>
          <a:p>
            <a:pPr algn="l" marL="798829" indent="-399415" lvl="1">
              <a:lnSpc>
                <a:spcPts val="4402"/>
              </a:lnSpc>
              <a:buFont typeface="Arial"/>
              <a:buChar char="•"/>
            </a:pPr>
            <a:r>
              <a:rPr lang="en-US" sz="3699">
                <a:solidFill>
                  <a:srgbClr val="323030"/>
                </a:solidFill>
                <a:latin typeface="TT Interphases"/>
                <a:ea typeface="TT Interphases"/>
                <a:cs typeface="TT Interphases"/>
                <a:sym typeface="TT Interphases"/>
              </a:rPr>
              <a:t>Statistik Kepegawaian</a:t>
            </a:r>
          </a:p>
          <a:p>
            <a:pPr algn="l" marL="798829" indent="-399415" lvl="1">
              <a:lnSpc>
                <a:spcPts val="4402"/>
              </a:lnSpc>
              <a:buFont typeface="Arial"/>
              <a:buChar char="•"/>
            </a:pPr>
            <a:r>
              <a:rPr lang="en-US" sz="3699">
                <a:solidFill>
                  <a:srgbClr val="323030"/>
                </a:solidFill>
                <a:latin typeface="TT Interphases"/>
                <a:ea typeface="TT Interphases"/>
                <a:cs typeface="TT Interphases"/>
                <a:sym typeface="TT Interphases"/>
              </a:rPr>
              <a:t>Dashboard Statistik Layanan</a:t>
            </a:r>
          </a:p>
          <a:p>
            <a:pPr algn="l" marL="798829" indent="-399415" lvl="1">
              <a:lnSpc>
                <a:spcPts val="4402"/>
              </a:lnSpc>
              <a:buFont typeface="Arial"/>
              <a:buChar char="•"/>
            </a:pPr>
            <a:r>
              <a:rPr lang="en-US" sz="3699">
                <a:solidFill>
                  <a:srgbClr val="323030"/>
                </a:solidFill>
                <a:latin typeface="TT Interphases"/>
                <a:ea typeface="TT Interphases"/>
                <a:cs typeface="TT Interphases"/>
                <a:sym typeface="TT Interphases"/>
              </a:rPr>
              <a:t>Arsip Digital</a:t>
            </a:r>
          </a:p>
          <a:p>
            <a:pPr algn="l" marL="798829" indent="-399415" lvl="1">
              <a:lnSpc>
                <a:spcPts val="4402"/>
              </a:lnSpc>
              <a:buFont typeface="Arial"/>
              <a:buChar char="•"/>
            </a:pPr>
            <a:r>
              <a:rPr lang="en-US" sz="3699">
                <a:solidFill>
                  <a:srgbClr val="323030"/>
                </a:solidFill>
                <a:latin typeface="TT Interphases"/>
                <a:ea typeface="TT Interphases"/>
                <a:cs typeface="TT Interphases"/>
                <a:sym typeface="TT Interphases"/>
              </a:rPr>
              <a:t>Manajemen Agenda BKD</a:t>
            </a:r>
          </a:p>
          <a:p>
            <a:pPr algn="l" marL="798829" indent="-399415" lvl="1">
              <a:lnSpc>
                <a:spcPts val="4402"/>
              </a:lnSpc>
              <a:buFont typeface="Arial"/>
              <a:buChar char="•"/>
            </a:pPr>
            <a:r>
              <a:rPr lang="en-US" sz="3699">
                <a:solidFill>
                  <a:srgbClr val="323030"/>
                </a:solidFill>
                <a:latin typeface="TT Interphases"/>
                <a:ea typeface="TT Interphases"/>
                <a:cs typeface="TT Interphases"/>
                <a:sym typeface="TT Interphases"/>
              </a:rPr>
              <a:t>Survei Kepuasan Masyarakat (SKM) terintegrasi Si-Mayar</a:t>
            </a:r>
          </a:p>
          <a:p>
            <a:pPr algn="l" marL="798829" indent="-399415" lvl="1">
              <a:lnSpc>
                <a:spcPts val="4402"/>
              </a:lnSpc>
              <a:buFont typeface="Arial"/>
              <a:buChar char="•"/>
            </a:pPr>
            <a:r>
              <a:rPr lang="en-US" sz="3699">
                <a:solidFill>
                  <a:srgbClr val="323030"/>
                </a:solidFill>
                <a:latin typeface="TT Interphases"/>
                <a:ea typeface="TT Interphases"/>
                <a:cs typeface="TT Interphases"/>
                <a:sym typeface="TT Interphases"/>
              </a:rPr>
              <a:t>Tanda Tangan Elektronik (TTE) </a:t>
            </a:r>
          </a:p>
        </p:txBody>
      </p:sp>
      <p:sp>
        <p:nvSpPr>
          <p:cNvPr name="Freeform 13" id="13"/>
          <p:cNvSpPr/>
          <p:nvPr/>
        </p:nvSpPr>
        <p:spPr>
          <a:xfrm flipH="false" flipV="false" rot="0">
            <a:off x="2339246" y="2468303"/>
            <a:ext cx="3437564" cy="3437564"/>
          </a:xfrm>
          <a:custGeom>
            <a:avLst/>
            <a:gdLst/>
            <a:ahLst/>
            <a:cxnLst/>
            <a:rect r="r" b="b" t="t" l="l"/>
            <a:pathLst>
              <a:path h="3437564" w="3437564">
                <a:moveTo>
                  <a:pt x="0" y="0"/>
                </a:moveTo>
                <a:lnTo>
                  <a:pt x="3437563" y="0"/>
                </a:lnTo>
                <a:lnTo>
                  <a:pt x="3437563" y="3437563"/>
                </a:lnTo>
                <a:lnTo>
                  <a:pt x="0" y="3437563"/>
                </a:lnTo>
                <a:lnTo>
                  <a:pt x="0" y="0"/>
                </a:lnTo>
                <a:close/>
              </a:path>
            </a:pathLst>
          </a:custGeom>
          <a:blipFill>
            <a:blip r:embed="rId6"/>
            <a:stretch>
              <a:fillRect l="0" t="0" r="0" b="0"/>
            </a:stretch>
          </a:blipFill>
        </p:spPr>
      </p:sp>
      <p:grpSp>
        <p:nvGrpSpPr>
          <p:cNvPr name="Group 14" id="14"/>
          <p:cNvGrpSpPr/>
          <p:nvPr/>
        </p:nvGrpSpPr>
        <p:grpSpPr>
          <a:xfrm rot="0">
            <a:off x="14800088" y="8901037"/>
            <a:ext cx="2056159" cy="447826"/>
            <a:chOff x="0" y="0"/>
            <a:chExt cx="2741545" cy="597101"/>
          </a:xfrm>
        </p:grpSpPr>
        <p:grpSp>
          <p:nvGrpSpPr>
            <p:cNvPr name="Group 15" id="15"/>
            <p:cNvGrpSpPr/>
            <p:nvPr/>
          </p:nvGrpSpPr>
          <p:grpSpPr>
            <a:xfrm rot="0">
              <a:off x="0" y="0"/>
              <a:ext cx="2741545" cy="597101"/>
              <a:chOff x="0" y="0"/>
              <a:chExt cx="1774635" cy="386511"/>
            </a:xfrm>
          </p:grpSpPr>
          <p:sp>
            <p:nvSpPr>
              <p:cNvPr name="Freeform 16" id="16"/>
              <p:cNvSpPr/>
              <p:nvPr/>
            </p:nvSpPr>
            <p:spPr>
              <a:xfrm flipH="false" flipV="false" rot="0">
                <a:off x="0" y="0"/>
                <a:ext cx="1774635" cy="386511"/>
              </a:xfrm>
              <a:custGeom>
                <a:avLst/>
                <a:gdLst/>
                <a:ahLst/>
                <a:cxnLst/>
                <a:rect r="r" b="b" t="t" l="l"/>
                <a:pathLst>
                  <a:path h="386511" w="1774635">
                    <a:moveTo>
                      <a:pt x="1571435" y="0"/>
                    </a:moveTo>
                    <a:cubicBezTo>
                      <a:pt x="1683659" y="0"/>
                      <a:pt x="1774635" y="86523"/>
                      <a:pt x="1774635" y="193255"/>
                    </a:cubicBezTo>
                    <a:cubicBezTo>
                      <a:pt x="1774635" y="299987"/>
                      <a:pt x="1683659" y="386511"/>
                      <a:pt x="1571435" y="386511"/>
                    </a:cubicBezTo>
                    <a:lnTo>
                      <a:pt x="203200" y="386511"/>
                    </a:lnTo>
                    <a:cubicBezTo>
                      <a:pt x="90976" y="386511"/>
                      <a:pt x="0" y="299987"/>
                      <a:pt x="0" y="193255"/>
                    </a:cubicBezTo>
                    <a:cubicBezTo>
                      <a:pt x="0" y="86523"/>
                      <a:pt x="90976" y="0"/>
                      <a:pt x="203200" y="0"/>
                    </a:cubicBezTo>
                    <a:close/>
                  </a:path>
                </a:pathLst>
              </a:custGeom>
              <a:gradFill rotWithShape="true">
                <a:gsLst>
                  <a:gs pos="0">
                    <a:srgbClr val="2CBFAE">
                      <a:alpha val="100000"/>
                    </a:srgbClr>
                  </a:gs>
                  <a:gs pos="100000">
                    <a:srgbClr val="FAED04">
                      <a:alpha val="100000"/>
                    </a:srgbClr>
                  </a:gs>
                </a:gsLst>
                <a:lin ang="0"/>
              </a:gradFill>
              <a:ln cap="sq">
                <a:noFill/>
                <a:prstDash val="solid"/>
                <a:miter/>
              </a:ln>
            </p:spPr>
          </p:sp>
          <p:sp>
            <p:nvSpPr>
              <p:cNvPr name="TextBox 17" id="17"/>
              <p:cNvSpPr txBox="true"/>
              <p:nvPr/>
            </p:nvSpPr>
            <p:spPr>
              <a:xfrm>
                <a:off x="0" y="0"/>
                <a:ext cx="1774635" cy="386511"/>
              </a:xfrm>
              <a:prstGeom prst="rect">
                <a:avLst/>
              </a:prstGeom>
            </p:spPr>
            <p:txBody>
              <a:bodyPr anchor="ctr" rtlCol="false" tIns="43950" lIns="43950" bIns="43950" rIns="43950"/>
              <a:lstStyle/>
              <a:p>
                <a:pPr algn="ctr">
                  <a:lnSpc>
                    <a:spcPts val="2974"/>
                  </a:lnSpc>
                </a:pPr>
              </a:p>
            </p:txBody>
          </p:sp>
        </p:grpSp>
        <p:sp>
          <p:nvSpPr>
            <p:cNvPr name="TextBox 18" id="18"/>
            <p:cNvSpPr txBox="true"/>
            <p:nvPr/>
          </p:nvSpPr>
          <p:spPr>
            <a:xfrm rot="0">
              <a:off x="197327" y="100039"/>
              <a:ext cx="2346891" cy="397024"/>
            </a:xfrm>
            <a:prstGeom prst="rect">
              <a:avLst/>
            </a:prstGeom>
          </p:spPr>
          <p:txBody>
            <a:bodyPr anchor="t" rtlCol="false" tIns="0" lIns="0" bIns="0" rIns="0">
              <a:spAutoFit/>
            </a:bodyPr>
            <a:lstStyle/>
            <a:p>
              <a:pPr algn="ctr" marL="0" indent="0" lvl="0">
                <a:lnSpc>
                  <a:spcPts val="2335"/>
                </a:lnSpc>
              </a:pPr>
              <a:r>
                <a:rPr lang="en-US" b="true" sz="1962">
                  <a:solidFill>
                    <a:srgbClr val="323030"/>
                  </a:solidFill>
                  <a:latin typeface="TT Interphases Bold"/>
                  <a:ea typeface="TT Interphases Bold"/>
                  <a:cs typeface="TT Interphases Bold"/>
                  <a:sym typeface="TT Interphases Bold"/>
                </a:rPr>
                <a:t>Coming Soon</a:t>
              </a:r>
            </a:p>
          </p:txBody>
        </p:sp>
      </p:gr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true" rot="0">
            <a:off x="11351159" y="2709099"/>
            <a:ext cx="9605905" cy="10420607"/>
          </a:xfrm>
          <a:custGeom>
            <a:avLst/>
            <a:gdLst/>
            <a:ahLst/>
            <a:cxnLst/>
            <a:rect r="r" b="b" t="t" l="l"/>
            <a:pathLst>
              <a:path h="10420607" w="9605905">
                <a:moveTo>
                  <a:pt x="9605905" y="10420606"/>
                </a:moveTo>
                <a:lnTo>
                  <a:pt x="0" y="10420606"/>
                </a:lnTo>
                <a:lnTo>
                  <a:pt x="0" y="0"/>
                </a:lnTo>
                <a:lnTo>
                  <a:pt x="9605905" y="0"/>
                </a:lnTo>
                <a:lnTo>
                  <a:pt x="9605905" y="10420606"/>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AutoShape 3" id="3"/>
          <p:cNvSpPr/>
          <p:nvPr/>
        </p:nvSpPr>
        <p:spPr>
          <a:xfrm>
            <a:off x="881260" y="1713681"/>
            <a:ext cx="16525480" cy="0"/>
          </a:xfrm>
          <a:prstGeom prst="line">
            <a:avLst/>
          </a:prstGeom>
          <a:ln cap="flat" w="38100">
            <a:solidFill>
              <a:srgbClr val="E8E8E8"/>
            </a:solidFill>
            <a:prstDash val="solid"/>
            <a:headEnd type="none" len="sm" w="sm"/>
            <a:tailEnd type="none" len="sm" w="sm"/>
          </a:ln>
        </p:spPr>
      </p:sp>
      <p:grpSp>
        <p:nvGrpSpPr>
          <p:cNvPr name="Group 4" id="4"/>
          <p:cNvGrpSpPr/>
          <p:nvPr/>
        </p:nvGrpSpPr>
        <p:grpSpPr>
          <a:xfrm rot="0">
            <a:off x="881260" y="629562"/>
            <a:ext cx="16525480" cy="798276"/>
            <a:chOff x="0" y="0"/>
            <a:chExt cx="22033974" cy="1064368"/>
          </a:xfrm>
        </p:grpSpPr>
        <p:sp>
          <p:nvSpPr>
            <p:cNvPr name="Freeform 5" id="5"/>
            <p:cNvSpPr/>
            <p:nvPr/>
          </p:nvSpPr>
          <p:spPr>
            <a:xfrm flipH="false" flipV="false" rot="0">
              <a:off x="0" y="0"/>
              <a:ext cx="948618" cy="1064368"/>
            </a:xfrm>
            <a:custGeom>
              <a:avLst/>
              <a:gdLst/>
              <a:ahLst/>
              <a:cxnLst/>
              <a:rect r="r" b="b" t="t" l="l"/>
              <a:pathLst>
                <a:path h="1064368" w="948618">
                  <a:moveTo>
                    <a:pt x="0" y="0"/>
                  </a:moveTo>
                  <a:lnTo>
                    <a:pt x="948618" y="0"/>
                  </a:lnTo>
                  <a:lnTo>
                    <a:pt x="948618" y="1064368"/>
                  </a:lnTo>
                  <a:lnTo>
                    <a:pt x="0" y="1064368"/>
                  </a:lnTo>
                  <a:lnTo>
                    <a:pt x="0" y="0"/>
                  </a:lnTo>
                  <a:close/>
                </a:path>
              </a:pathLst>
            </a:custGeom>
            <a:blipFill>
              <a:blip r:embed="rId4"/>
              <a:stretch>
                <a:fillRect l="0" t="0" r="0" b="0"/>
              </a:stretch>
            </a:blipFill>
          </p:spPr>
        </p:sp>
        <p:sp>
          <p:nvSpPr>
            <p:cNvPr name="TextBox 6" id="6"/>
            <p:cNvSpPr txBox="true"/>
            <p:nvPr/>
          </p:nvSpPr>
          <p:spPr>
            <a:xfrm rot="0">
              <a:off x="1126018" y="47625"/>
              <a:ext cx="2088655" cy="567756"/>
            </a:xfrm>
            <a:prstGeom prst="rect">
              <a:avLst/>
            </a:prstGeom>
          </p:spPr>
          <p:txBody>
            <a:bodyPr anchor="t" rtlCol="false" tIns="0" lIns="0" bIns="0" rIns="0">
              <a:spAutoFit/>
            </a:bodyPr>
            <a:lstStyle/>
            <a:p>
              <a:pPr algn="just">
                <a:lnSpc>
                  <a:spcPts val="1080"/>
                </a:lnSpc>
              </a:pPr>
              <a:r>
                <a:rPr lang="en-US" sz="1228">
                  <a:solidFill>
                    <a:srgbClr val="000000"/>
                  </a:solidFill>
                  <a:latin typeface="Open Sans"/>
                  <a:ea typeface="Open Sans"/>
                  <a:cs typeface="Open Sans"/>
                  <a:sym typeface="Open Sans"/>
                </a:rPr>
                <a:t>BADAN </a:t>
              </a:r>
            </a:p>
            <a:p>
              <a:pPr algn="just">
                <a:lnSpc>
                  <a:spcPts val="1080"/>
                </a:lnSpc>
              </a:pPr>
              <a:r>
                <a:rPr lang="en-US" sz="1228">
                  <a:solidFill>
                    <a:srgbClr val="000000"/>
                  </a:solidFill>
                  <a:latin typeface="Open Sans"/>
                  <a:ea typeface="Open Sans"/>
                  <a:cs typeface="Open Sans"/>
                  <a:sym typeface="Open Sans"/>
                </a:rPr>
                <a:t>KEPEGAWAIAN </a:t>
              </a:r>
            </a:p>
            <a:p>
              <a:pPr algn="just">
                <a:lnSpc>
                  <a:spcPts val="1080"/>
                </a:lnSpc>
              </a:pPr>
              <a:r>
                <a:rPr lang="en-US" sz="1228">
                  <a:solidFill>
                    <a:srgbClr val="000000"/>
                  </a:solidFill>
                  <a:latin typeface="Open Sans"/>
                  <a:ea typeface="Open Sans"/>
                  <a:cs typeface="Open Sans"/>
                  <a:sym typeface="Open Sans"/>
                </a:rPr>
                <a:t>DAERAH</a:t>
              </a:r>
            </a:p>
          </p:txBody>
        </p:sp>
        <p:sp>
          <p:nvSpPr>
            <p:cNvPr name="TextBox 7" id="7"/>
            <p:cNvSpPr txBox="true"/>
            <p:nvPr/>
          </p:nvSpPr>
          <p:spPr>
            <a:xfrm rot="0">
              <a:off x="1126018" y="597416"/>
              <a:ext cx="1801261" cy="384814"/>
            </a:xfrm>
            <a:prstGeom prst="rect">
              <a:avLst/>
            </a:prstGeom>
          </p:spPr>
          <p:txBody>
            <a:bodyPr anchor="t" rtlCol="false" tIns="0" lIns="0" bIns="0" rIns="0">
              <a:spAutoFit/>
            </a:bodyPr>
            <a:lstStyle/>
            <a:p>
              <a:pPr algn="just">
                <a:lnSpc>
                  <a:spcPts val="1080"/>
                </a:lnSpc>
              </a:pPr>
              <a:r>
                <a:rPr lang="en-US" sz="1228" b="true">
                  <a:solidFill>
                    <a:srgbClr val="000000"/>
                  </a:solidFill>
                  <a:latin typeface="Open Sans Bold"/>
                  <a:ea typeface="Open Sans Bold"/>
                  <a:cs typeface="Open Sans Bold"/>
                  <a:sym typeface="Open Sans Bold"/>
                </a:rPr>
                <a:t>KABUPATEN</a:t>
              </a:r>
            </a:p>
            <a:p>
              <a:pPr algn="just">
                <a:lnSpc>
                  <a:spcPts val="1080"/>
                </a:lnSpc>
              </a:pPr>
              <a:r>
                <a:rPr lang="en-US" b="true" sz="1228">
                  <a:solidFill>
                    <a:srgbClr val="000000"/>
                  </a:solidFill>
                  <a:latin typeface="Open Sans Bold"/>
                  <a:ea typeface="Open Sans Bold"/>
                  <a:cs typeface="Open Sans Bold"/>
                  <a:sym typeface="Open Sans Bold"/>
                </a:rPr>
                <a:t>WONOSOBO</a:t>
              </a:r>
            </a:p>
          </p:txBody>
        </p:sp>
        <p:sp>
          <p:nvSpPr>
            <p:cNvPr name="Freeform 8" id="8"/>
            <p:cNvSpPr/>
            <p:nvPr/>
          </p:nvSpPr>
          <p:spPr>
            <a:xfrm flipH="false" flipV="false" rot="0">
              <a:off x="18315558" y="103136"/>
              <a:ext cx="3718416" cy="858096"/>
            </a:xfrm>
            <a:custGeom>
              <a:avLst/>
              <a:gdLst/>
              <a:ahLst/>
              <a:cxnLst/>
              <a:rect r="r" b="b" t="t" l="l"/>
              <a:pathLst>
                <a:path h="858096" w="3718416">
                  <a:moveTo>
                    <a:pt x="0" y="0"/>
                  </a:moveTo>
                  <a:lnTo>
                    <a:pt x="3718416" y="0"/>
                  </a:lnTo>
                  <a:lnTo>
                    <a:pt x="3718416" y="858096"/>
                  </a:lnTo>
                  <a:lnTo>
                    <a:pt x="0" y="858096"/>
                  </a:lnTo>
                  <a:lnTo>
                    <a:pt x="0" y="0"/>
                  </a:lnTo>
                  <a:close/>
                </a:path>
              </a:pathLst>
            </a:custGeom>
            <a:blipFill>
              <a:blip r:embed="rId5"/>
              <a:stretch>
                <a:fillRect l="0" t="0" r="0" b="0"/>
              </a:stretch>
            </a:blipFill>
          </p:spPr>
        </p:sp>
      </p:grpSp>
      <p:sp>
        <p:nvSpPr>
          <p:cNvPr name="TextBox 9" id="9"/>
          <p:cNvSpPr txBox="true"/>
          <p:nvPr/>
        </p:nvSpPr>
        <p:spPr>
          <a:xfrm rot="0">
            <a:off x="1183745" y="1737668"/>
            <a:ext cx="5353959" cy="1708151"/>
          </a:xfrm>
          <a:prstGeom prst="rect">
            <a:avLst/>
          </a:prstGeom>
        </p:spPr>
        <p:txBody>
          <a:bodyPr anchor="t" rtlCol="false" tIns="0" lIns="0" bIns="0" rIns="0">
            <a:spAutoFit/>
          </a:bodyPr>
          <a:lstStyle/>
          <a:p>
            <a:pPr algn="l" marL="0" indent="0" lvl="0">
              <a:lnSpc>
                <a:spcPts val="13999"/>
              </a:lnSpc>
              <a:spcBef>
                <a:spcPct val="0"/>
              </a:spcBef>
            </a:pPr>
            <a:r>
              <a:rPr lang="en-US" b="true" sz="9999">
                <a:gradFill>
                  <a:gsLst>
                    <a:gs pos="0">
                      <a:srgbClr val="2CBFAE">
                        <a:alpha val="100000"/>
                      </a:srgbClr>
                    </a:gs>
                    <a:gs pos="100000">
                      <a:srgbClr val="FAED04">
                        <a:alpha val="100000"/>
                      </a:srgbClr>
                    </a:gs>
                  </a:gsLst>
                  <a:lin ang="0"/>
                </a:gradFill>
                <a:latin typeface="TT Interphases Bold"/>
                <a:ea typeface="TT Interphases Bold"/>
                <a:cs typeface="TT Interphases Bold"/>
                <a:sym typeface="TT Interphases Bold"/>
              </a:rPr>
              <a:t>Alur</a:t>
            </a:r>
          </a:p>
        </p:txBody>
      </p:sp>
      <p:sp>
        <p:nvSpPr>
          <p:cNvPr name="TextBox 10" id="10"/>
          <p:cNvSpPr txBox="true"/>
          <p:nvPr/>
        </p:nvSpPr>
        <p:spPr>
          <a:xfrm rot="0">
            <a:off x="1101095" y="3060713"/>
            <a:ext cx="7310983" cy="1708151"/>
          </a:xfrm>
          <a:prstGeom prst="rect">
            <a:avLst/>
          </a:prstGeom>
        </p:spPr>
        <p:txBody>
          <a:bodyPr anchor="t" rtlCol="false" tIns="0" lIns="0" bIns="0" rIns="0">
            <a:spAutoFit/>
          </a:bodyPr>
          <a:lstStyle/>
          <a:p>
            <a:pPr algn="l" marL="0" indent="0" lvl="0">
              <a:lnSpc>
                <a:spcPts val="13999"/>
              </a:lnSpc>
              <a:spcBef>
                <a:spcPct val="0"/>
              </a:spcBef>
            </a:pPr>
            <a:r>
              <a:rPr lang="en-US" sz="9999">
                <a:solidFill>
                  <a:srgbClr val="323030"/>
                </a:solidFill>
                <a:latin typeface="TT Interphases"/>
                <a:ea typeface="TT Interphases"/>
                <a:cs typeface="TT Interphases"/>
                <a:sym typeface="TT Interphases"/>
              </a:rPr>
              <a:t>Penggunaan</a:t>
            </a:r>
          </a:p>
        </p:txBody>
      </p:sp>
      <p:grpSp>
        <p:nvGrpSpPr>
          <p:cNvPr name="Group 11" id="11"/>
          <p:cNvGrpSpPr/>
          <p:nvPr/>
        </p:nvGrpSpPr>
        <p:grpSpPr>
          <a:xfrm rot="0">
            <a:off x="1183745" y="5373358"/>
            <a:ext cx="7495754" cy="1548079"/>
            <a:chOff x="0" y="0"/>
            <a:chExt cx="1210170" cy="249933"/>
          </a:xfrm>
        </p:grpSpPr>
        <p:sp>
          <p:nvSpPr>
            <p:cNvPr name="Freeform 12" id="12"/>
            <p:cNvSpPr/>
            <p:nvPr/>
          </p:nvSpPr>
          <p:spPr>
            <a:xfrm flipH="false" flipV="false" rot="0">
              <a:off x="0" y="0"/>
              <a:ext cx="1210170" cy="249933"/>
            </a:xfrm>
            <a:custGeom>
              <a:avLst/>
              <a:gdLst/>
              <a:ahLst/>
              <a:cxnLst/>
              <a:rect r="r" b="b" t="t" l="l"/>
              <a:pathLst>
                <a:path h="249933" w="1210170">
                  <a:moveTo>
                    <a:pt x="20173" y="0"/>
                  </a:moveTo>
                  <a:lnTo>
                    <a:pt x="1189997" y="0"/>
                  </a:lnTo>
                  <a:cubicBezTo>
                    <a:pt x="1195347" y="0"/>
                    <a:pt x="1200478" y="2125"/>
                    <a:pt x="1204262" y="5908"/>
                  </a:cubicBezTo>
                  <a:cubicBezTo>
                    <a:pt x="1208045" y="9692"/>
                    <a:pt x="1210170" y="14823"/>
                    <a:pt x="1210170" y="20173"/>
                  </a:cubicBezTo>
                  <a:lnTo>
                    <a:pt x="1210170" y="229761"/>
                  </a:lnTo>
                  <a:cubicBezTo>
                    <a:pt x="1210170" y="240902"/>
                    <a:pt x="1201138" y="249933"/>
                    <a:pt x="1189997" y="249933"/>
                  </a:cubicBezTo>
                  <a:lnTo>
                    <a:pt x="20173" y="249933"/>
                  </a:lnTo>
                  <a:cubicBezTo>
                    <a:pt x="9032" y="249933"/>
                    <a:pt x="0" y="240902"/>
                    <a:pt x="0" y="229761"/>
                  </a:cubicBezTo>
                  <a:lnTo>
                    <a:pt x="0" y="20173"/>
                  </a:lnTo>
                  <a:cubicBezTo>
                    <a:pt x="0" y="9032"/>
                    <a:pt x="9032" y="0"/>
                    <a:pt x="20173" y="0"/>
                  </a:cubicBezTo>
                  <a:close/>
                </a:path>
              </a:pathLst>
            </a:custGeom>
            <a:ln w="38100" cap="rnd">
              <a:gradFill>
                <a:gsLst>
                  <a:gs pos="0">
                    <a:srgbClr val="2CBFAE">
                      <a:alpha val="100000"/>
                    </a:srgbClr>
                  </a:gs>
                  <a:gs pos="100000">
                    <a:srgbClr val="FAED04">
                      <a:alpha val="100000"/>
                    </a:srgbClr>
                  </a:gs>
                </a:gsLst>
                <a:lin ang="0"/>
              </a:gradFill>
              <a:prstDash val="solid"/>
              <a:round/>
            </a:ln>
          </p:spPr>
        </p:sp>
        <p:sp>
          <p:nvSpPr>
            <p:cNvPr name="TextBox 13" id="13"/>
            <p:cNvSpPr txBox="true"/>
            <p:nvPr/>
          </p:nvSpPr>
          <p:spPr>
            <a:xfrm>
              <a:off x="0" y="0"/>
              <a:ext cx="1210170" cy="249933"/>
            </a:xfrm>
            <a:prstGeom prst="rect">
              <a:avLst/>
            </a:prstGeom>
          </p:spPr>
          <p:txBody>
            <a:bodyPr anchor="ctr" rtlCol="false" tIns="50800" lIns="50800" bIns="50800" rIns="50800"/>
            <a:lstStyle/>
            <a:p>
              <a:pPr algn="ctr">
                <a:lnSpc>
                  <a:spcPts val="2974"/>
                </a:lnSpc>
              </a:pPr>
            </a:p>
          </p:txBody>
        </p:sp>
      </p:grpSp>
      <p:grpSp>
        <p:nvGrpSpPr>
          <p:cNvPr name="Group 14" id="14"/>
          <p:cNvGrpSpPr/>
          <p:nvPr/>
        </p:nvGrpSpPr>
        <p:grpSpPr>
          <a:xfrm rot="0">
            <a:off x="3927898" y="5143500"/>
            <a:ext cx="2007450" cy="459716"/>
            <a:chOff x="0" y="0"/>
            <a:chExt cx="1774635" cy="406400"/>
          </a:xfrm>
        </p:grpSpPr>
        <p:sp>
          <p:nvSpPr>
            <p:cNvPr name="Freeform 15" id="15"/>
            <p:cNvSpPr/>
            <p:nvPr/>
          </p:nvSpPr>
          <p:spPr>
            <a:xfrm flipH="false" flipV="false" rot="0">
              <a:off x="0" y="0"/>
              <a:ext cx="1774635" cy="406400"/>
            </a:xfrm>
            <a:custGeom>
              <a:avLst/>
              <a:gdLst/>
              <a:ahLst/>
              <a:cxnLst/>
              <a:rect r="r" b="b" t="t" l="l"/>
              <a:pathLst>
                <a:path h="406400" w="1774635">
                  <a:moveTo>
                    <a:pt x="1571435" y="0"/>
                  </a:moveTo>
                  <a:cubicBezTo>
                    <a:pt x="1683659" y="0"/>
                    <a:pt x="1774635" y="90976"/>
                    <a:pt x="1774635" y="203200"/>
                  </a:cubicBezTo>
                  <a:cubicBezTo>
                    <a:pt x="1774635" y="315424"/>
                    <a:pt x="1683659" y="406400"/>
                    <a:pt x="1571435" y="406400"/>
                  </a:cubicBezTo>
                  <a:lnTo>
                    <a:pt x="203200" y="406400"/>
                  </a:lnTo>
                  <a:cubicBezTo>
                    <a:pt x="90976" y="406400"/>
                    <a:pt x="0" y="315424"/>
                    <a:pt x="0" y="203200"/>
                  </a:cubicBezTo>
                  <a:cubicBezTo>
                    <a:pt x="0" y="90976"/>
                    <a:pt x="90976" y="0"/>
                    <a:pt x="203200" y="0"/>
                  </a:cubicBezTo>
                  <a:close/>
                </a:path>
              </a:pathLst>
            </a:custGeom>
            <a:gradFill rotWithShape="true">
              <a:gsLst>
                <a:gs pos="0">
                  <a:srgbClr val="2CBFAE">
                    <a:alpha val="100000"/>
                  </a:srgbClr>
                </a:gs>
                <a:gs pos="100000">
                  <a:srgbClr val="FAED04">
                    <a:alpha val="100000"/>
                  </a:srgbClr>
                </a:gs>
              </a:gsLst>
              <a:lin ang="0"/>
            </a:gradFill>
            <a:ln cap="sq">
              <a:noFill/>
              <a:prstDash val="solid"/>
              <a:miter/>
            </a:ln>
          </p:spPr>
        </p:sp>
        <p:sp>
          <p:nvSpPr>
            <p:cNvPr name="TextBox 16" id="16"/>
            <p:cNvSpPr txBox="true"/>
            <p:nvPr/>
          </p:nvSpPr>
          <p:spPr>
            <a:xfrm>
              <a:off x="0" y="0"/>
              <a:ext cx="1774635" cy="406400"/>
            </a:xfrm>
            <a:prstGeom prst="rect">
              <a:avLst/>
            </a:prstGeom>
          </p:spPr>
          <p:txBody>
            <a:bodyPr anchor="ctr" rtlCol="false" tIns="50800" lIns="50800" bIns="50800" rIns="50800"/>
            <a:lstStyle/>
            <a:p>
              <a:pPr algn="ctr">
                <a:lnSpc>
                  <a:spcPts val="2974"/>
                </a:lnSpc>
              </a:pPr>
            </a:p>
          </p:txBody>
        </p:sp>
      </p:grpSp>
      <p:sp>
        <p:nvSpPr>
          <p:cNvPr name="TextBox 17" id="17"/>
          <p:cNvSpPr txBox="true"/>
          <p:nvPr/>
        </p:nvSpPr>
        <p:spPr>
          <a:xfrm rot="0">
            <a:off x="4226597" y="5244573"/>
            <a:ext cx="1410052" cy="267105"/>
          </a:xfrm>
          <a:prstGeom prst="rect">
            <a:avLst/>
          </a:prstGeom>
        </p:spPr>
        <p:txBody>
          <a:bodyPr anchor="t" rtlCol="false" tIns="0" lIns="0" bIns="0" rIns="0">
            <a:spAutoFit/>
          </a:bodyPr>
          <a:lstStyle/>
          <a:p>
            <a:pPr algn="ctr" marL="0" indent="0" lvl="0">
              <a:lnSpc>
                <a:spcPts val="2196"/>
              </a:lnSpc>
            </a:pPr>
            <a:r>
              <a:rPr lang="en-US" b="true" sz="1845">
                <a:solidFill>
                  <a:srgbClr val="323030"/>
                </a:solidFill>
                <a:latin typeface="TT Interphases Bold"/>
                <a:ea typeface="TT Interphases Bold"/>
                <a:cs typeface="TT Interphases Bold"/>
                <a:sym typeface="TT Interphases Bold"/>
              </a:rPr>
              <a:t>Langkah 01</a:t>
            </a:r>
          </a:p>
        </p:txBody>
      </p:sp>
      <p:sp>
        <p:nvSpPr>
          <p:cNvPr name="TextBox 18" id="18"/>
          <p:cNvSpPr txBox="true"/>
          <p:nvPr/>
        </p:nvSpPr>
        <p:spPr>
          <a:xfrm rot="0">
            <a:off x="1441642" y="5789549"/>
            <a:ext cx="6979961" cy="746125"/>
          </a:xfrm>
          <a:prstGeom prst="rect">
            <a:avLst/>
          </a:prstGeom>
        </p:spPr>
        <p:txBody>
          <a:bodyPr anchor="t" rtlCol="false" tIns="0" lIns="0" bIns="0" rIns="0">
            <a:spAutoFit/>
          </a:bodyPr>
          <a:lstStyle/>
          <a:p>
            <a:pPr algn="just" marL="0" indent="0" lvl="0">
              <a:lnSpc>
                <a:spcPts val="2974"/>
              </a:lnSpc>
            </a:pPr>
            <a:r>
              <a:rPr lang="en-US" sz="2499">
                <a:solidFill>
                  <a:srgbClr val="323030"/>
                </a:solidFill>
                <a:latin typeface="TT Interphases"/>
                <a:ea typeface="TT Interphases"/>
                <a:cs typeface="TT Interphases"/>
                <a:sym typeface="TT Interphases"/>
              </a:rPr>
              <a:t>Pemohon mengajukan layanan melalui aplikasi MASBROW dengan mengisi formulir pengajuan.</a:t>
            </a:r>
          </a:p>
        </p:txBody>
      </p:sp>
      <p:grpSp>
        <p:nvGrpSpPr>
          <p:cNvPr name="Group 19" id="19"/>
          <p:cNvGrpSpPr/>
          <p:nvPr/>
        </p:nvGrpSpPr>
        <p:grpSpPr>
          <a:xfrm rot="0">
            <a:off x="9910986" y="5373358"/>
            <a:ext cx="7495754" cy="1548079"/>
            <a:chOff x="0" y="0"/>
            <a:chExt cx="1210170" cy="249933"/>
          </a:xfrm>
        </p:grpSpPr>
        <p:sp>
          <p:nvSpPr>
            <p:cNvPr name="Freeform 20" id="20"/>
            <p:cNvSpPr/>
            <p:nvPr/>
          </p:nvSpPr>
          <p:spPr>
            <a:xfrm flipH="false" flipV="false" rot="0">
              <a:off x="0" y="0"/>
              <a:ext cx="1210170" cy="249933"/>
            </a:xfrm>
            <a:custGeom>
              <a:avLst/>
              <a:gdLst/>
              <a:ahLst/>
              <a:cxnLst/>
              <a:rect r="r" b="b" t="t" l="l"/>
              <a:pathLst>
                <a:path h="249933" w="1210170">
                  <a:moveTo>
                    <a:pt x="20173" y="0"/>
                  </a:moveTo>
                  <a:lnTo>
                    <a:pt x="1189997" y="0"/>
                  </a:lnTo>
                  <a:cubicBezTo>
                    <a:pt x="1195347" y="0"/>
                    <a:pt x="1200478" y="2125"/>
                    <a:pt x="1204262" y="5908"/>
                  </a:cubicBezTo>
                  <a:cubicBezTo>
                    <a:pt x="1208045" y="9692"/>
                    <a:pt x="1210170" y="14823"/>
                    <a:pt x="1210170" y="20173"/>
                  </a:cubicBezTo>
                  <a:lnTo>
                    <a:pt x="1210170" y="229761"/>
                  </a:lnTo>
                  <a:cubicBezTo>
                    <a:pt x="1210170" y="240902"/>
                    <a:pt x="1201138" y="249933"/>
                    <a:pt x="1189997" y="249933"/>
                  </a:cubicBezTo>
                  <a:lnTo>
                    <a:pt x="20173" y="249933"/>
                  </a:lnTo>
                  <a:cubicBezTo>
                    <a:pt x="9032" y="249933"/>
                    <a:pt x="0" y="240902"/>
                    <a:pt x="0" y="229761"/>
                  </a:cubicBezTo>
                  <a:lnTo>
                    <a:pt x="0" y="20173"/>
                  </a:lnTo>
                  <a:cubicBezTo>
                    <a:pt x="0" y="9032"/>
                    <a:pt x="9032" y="0"/>
                    <a:pt x="20173" y="0"/>
                  </a:cubicBezTo>
                  <a:close/>
                </a:path>
              </a:pathLst>
            </a:custGeom>
            <a:ln w="38100" cap="rnd">
              <a:gradFill>
                <a:gsLst>
                  <a:gs pos="0">
                    <a:srgbClr val="2CBFAE">
                      <a:alpha val="100000"/>
                    </a:srgbClr>
                  </a:gs>
                  <a:gs pos="100000">
                    <a:srgbClr val="FAED04">
                      <a:alpha val="100000"/>
                    </a:srgbClr>
                  </a:gs>
                </a:gsLst>
                <a:lin ang="0"/>
              </a:gradFill>
              <a:prstDash val="solid"/>
              <a:round/>
            </a:ln>
          </p:spPr>
        </p:sp>
        <p:sp>
          <p:nvSpPr>
            <p:cNvPr name="TextBox 21" id="21"/>
            <p:cNvSpPr txBox="true"/>
            <p:nvPr/>
          </p:nvSpPr>
          <p:spPr>
            <a:xfrm>
              <a:off x="0" y="0"/>
              <a:ext cx="1210170" cy="249933"/>
            </a:xfrm>
            <a:prstGeom prst="rect">
              <a:avLst/>
            </a:prstGeom>
          </p:spPr>
          <p:txBody>
            <a:bodyPr anchor="ctr" rtlCol="false" tIns="50800" lIns="50800" bIns="50800" rIns="50800"/>
            <a:lstStyle/>
            <a:p>
              <a:pPr algn="ctr">
                <a:lnSpc>
                  <a:spcPts val="2974"/>
                </a:lnSpc>
              </a:pPr>
            </a:p>
          </p:txBody>
        </p:sp>
      </p:grpSp>
      <p:grpSp>
        <p:nvGrpSpPr>
          <p:cNvPr name="Group 22" id="22"/>
          <p:cNvGrpSpPr/>
          <p:nvPr/>
        </p:nvGrpSpPr>
        <p:grpSpPr>
          <a:xfrm rot="0">
            <a:off x="12655138" y="5143500"/>
            <a:ext cx="2007450" cy="459716"/>
            <a:chOff x="0" y="0"/>
            <a:chExt cx="1774635" cy="406400"/>
          </a:xfrm>
        </p:grpSpPr>
        <p:sp>
          <p:nvSpPr>
            <p:cNvPr name="Freeform 23" id="23"/>
            <p:cNvSpPr/>
            <p:nvPr/>
          </p:nvSpPr>
          <p:spPr>
            <a:xfrm flipH="false" flipV="false" rot="0">
              <a:off x="0" y="0"/>
              <a:ext cx="1774635" cy="406400"/>
            </a:xfrm>
            <a:custGeom>
              <a:avLst/>
              <a:gdLst/>
              <a:ahLst/>
              <a:cxnLst/>
              <a:rect r="r" b="b" t="t" l="l"/>
              <a:pathLst>
                <a:path h="406400" w="1774635">
                  <a:moveTo>
                    <a:pt x="1571435" y="0"/>
                  </a:moveTo>
                  <a:cubicBezTo>
                    <a:pt x="1683659" y="0"/>
                    <a:pt x="1774635" y="90976"/>
                    <a:pt x="1774635" y="203200"/>
                  </a:cubicBezTo>
                  <a:cubicBezTo>
                    <a:pt x="1774635" y="315424"/>
                    <a:pt x="1683659" y="406400"/>
                    <a:pt x="1571435" y="406400"/>
                  </a:cubicBezTo>
                  <a:lnTo>
                    <a:pt x="203200" y="406400"/>
                  </a:lnTo>
                  <a:cubicBezTo>
                    <a:pt x="90976" y="406400"/>
                    <a:pt x="0" y="315424"/>
                    <a:pt x="0" y="203200"/>
                  </a:cubicBezTo>
                  <a:cubicBezTo>
                    <a:pt x="0" y="90976"/>
                    <a:pt x="90976" y="0"/>
                    <a:pt x="203200" y="0"/>
                  </a:cubicBezTo>
                  <a:close/>
                </a:path>
              </a:pathLst>
            </a:custGeom>
            <a:gradFill rotWithShape="true">
              <a:gsLst>
                <a:gs pos="0">
                  <a:srgbClr val="2CBFAE">
                    <a:alpha val="100000"/>
                  </a:srgbClr>
                </a:gs>
                <a:gs pos="100000">
                  <a:srgbClr val="FAED04">
                    <a:alpha val="100000"/>
                  </a:srgbClr>
                </a:gs>
              </a:gsLst>
              <a:lin ang="0"/>
            </a:gradFill>
            <a:ln cap="sq">
              <a:noFill/>
              <a:prstDash val="solid"/>
              <a:miter/>
            </a:ln>
          </p:spPr>
        </p:sp>
        <p:sp>
          <p:nvSpPr>
            <p:cNvPr name="TextBox 24" id="24"/>
            <p:cNvSpPr txBox="true"/>
            <p:nvPr/>
          </p:nvSpPr>
          <p:spPr>
            <a:xfrm>
              <a:off x="0" y="0"/>
              <a:ext cx="1774635" cy="406400"/>
            </a:xfrm>
            <a:prstGeom prst="rect">
              <a:avLst/>
            </a:prstGeom>
          </p:spPr>
          <p:txBody>
            <a:bodyPr anchor="ctr" rtlCol="false" tIns="50800" lIns="50800" bIns="50800" rIns="50800"/>
            <a:lstStyle/>
            <a:p>
              <a:pPr algn="ctr">
                <a:lnSpc>
                  <a:spcPts val="2974"/>
                </a:lnSpc>
              </a:pPr>
            </a:p>
          </p:txBody>
        </p:sp>
      </p:grpSp>
      <p:sp>
        <p:nvSpPr>
          <p:cNvPr name="TextBox 25" id="25"/>
          <p:cNvSpPr txBox="true"/>
          <p:nvPr/>
        </p:nvSpPr>
        <p:spPr>
          <a:xfrm rot="0">
            <a:off x="12953837" y="5244573"/>
            <a:ext cx="1410052" cy="267105"/>
          </a:xfrm>
          <a:prstGeom prst="rect">
            <a:avLst/>
          </a:prstGeom>
        </p:spPr>
        <p:txBody>
          <a:bodyPr anchor="t" rtlCol="false" tIns="0" lIns="0" bIns="0" rIns="0">
            <a:spAutoFit/>
          </a:bodyPr>
          <a:lstStyle/>
          <a:p>
            <a:pPr algn="ctr" marL="0" indent="0" lvl="0">
              <a:lnSpc>
                <a:spcPts val="2196"/>
              </a:lnSpc>
            </a:pPr>
            <a:r>
              <a:rPr lang="en-US" b="true" sz="1845">
                <a:solidFill>
                  <a:srgbClr val="323030"/>
                </a:solidFill>
                <a:latin typeface="TT Interphases Bold"/>
                <a:ea typeface="TT Interphases Bold"/>
                <a:cs typeface="TT Interphases Bold"/>
                <a:sym typeface="TT Interphases Bold"/>
              </a:rPr>
              <a:t>Langkah 02</a:t>
            </a:r>
          </a:p>
        </p:txBody>
      </p:sp>
      <p:sp>
        <p:nvSpPr>
          <p:cNvPr name="TextBox 26" id="26"/>
          <p:cNvSpPr txBox="true"/>
          <p:nvPr/>
        </p:nvSpPr>
        <p:spPr>
          <a:xfrm rot="0">
            <a:off x="10168882" y="5789549"/>
            <a:ext cx="6979961" cy="746125"/>
          </a:xfrm>
          <a:prstGeom prst="rect">
            <a:avLst/>
          </a:prstGeom>
        </p:spPr>
        <p:txBody>
          <a:bodyPr anchor="t" rtlCol="false" tIns="0" lIns="0" bIns="0" rIns="0">
            <a:spAutoFit/>
          </a:bodyPr>
          <a:lstStyle/>
          <a:p>
            <a:pPr algn="just" marL="0" indent="0" lvl="0">
              <a:lnSpc>
                <a:spcPts val="2974"/>
              </a:lnSpc>
            </a:pPr>
            <a:r>
              <a:rPr lang="en-US" sz="2499">
                <a:solidFill>
                  <a:srgbClr val="323030"/>
                </a:solidFill>
                <a:latin typeface="TT Interphases"/>
                <a:ea typeface="TT Interphases"/>
                <a:cs typeface="TT Interphases"/>
                <a:sym typeface="TT Interphases"/>
              </a:rPr>
              <a:t>Pemohon mengunggah dokumen persyaratan sesuai ketentuan.</a:t>
            </a:r>
          </a:p>
        </p:txBody>
      </p:sp>
      <p:grpSp>
        <p:nvGrpSpPr>
          <p:cNvPr name="Group 27" id="27"/>
          <p:cNvGrpSpPr/>
          <p:nvPr/>
        </p:nvGrpSpPr>
        <p:grpSpPr>
          <a:xfrm rot="0">
            <a:off x="1183745" y="7656120"/>
            <a:ext cx="7495754" cy="2047402"/>
            <a:chOff x="0" y="0"/>
            <a:chExt cx="1210170" cy="330548"/>
          </a:xfrm>
        </p:grpSpPr>
        <p:sp>
          <p:nvSpPr>
            <p:cNvPr name="Freeform 28" id="28"/>
            <p:cNvSpPr/>
            <p:nvPr/>
          </p:nvSpPr>
          <p:spPr>
            <a:xfrm flipH="false" flipV="false" rot="0">
              <a:off x="0" y="0"/>
              <a:ext cx="1210170" cy="330548"/>
            </a:xfrm>
            <a:custGeom>
              <a:avLst/>
              <a:gdLst/>
              <a:ahLst/>
              <a:cxnLst/>
              <a:rect r="r" b="b" t="t" l="l"/>
              <a:pathLst>
                <a:path h="330548" w="1210170">
                  <a:moveTo>
                    <a:pt x="20173" y="0"/>
                  </a:moveTo>
                  <a:lnTo>
                    <a:pt x="1189997" y="0"/>
                  </a:lnTo>
                  <a:cubicBezTo>
                    <a:pt x="1195347" y="0"/>
                    <a:pt x="1200478" y="2125"/>
                    <a:pt x="1204262" y="5908"/>
                  </a:cubicBezTo>
                  <a:cubicBezTo>
                    <a:pt x="1208045" y="9692"/>
                    <a:pt x="1210170" y="14823"/>
                    <a:pt x="1210170" y="20173"/>
                  </a:cubicBezTo>
                  <a:lnTo>
                    <a:pt x="1210170" y="310375"/>
                  </a:lnTo>
                  <a:cubicBezTo>
                    <a:pt x="1210170" y="321516"/>
                    <a:pt x="1201138" y="330548"/>
                    <a:pt x="1189997" y="330548"/>
                  </a:cubicBezTo>
                  <a:lnTo>
                    <a:pt x="20173" y="330548"/>
                  </a:lnTo>
                  <a:cubicBezTo>
                    <a:pt x="9032" y="330548"/>
                    <a:pt x="0" y="321516"/>
                    <a:pt x="0" y="310375"/>
                  </a:cubicBezTo>
                  <a:lnTo>
                    <a:pt x="0" y="20173"/>
                  </a:lnTo>
                  <a:cubicBezTo>
                    <a:pt x="0" y="9032"/>
                    <a:pt x="9032" y="0"/>
                    <a:pt x="20173" y="0"/>
                  </a:cubicBezTo>
                  <a:close/>
                </a:path>
              </a:pathLst>
            </a:custGeom>
            <a:ln w="38100" cap="rnd">
              <a:gradFill>
                <a:gsLst>
                  <a:gs pos="0">
                    <a:srgbClr val="2CBFAE">
                      <a:alpha val="100000"/>
                    </a:srgbClr>
                  </a:gs>
                  <a:gs pos="100000">
                    <a:srgbClr val="FAED04">
                      <a:alpha val="100000"/>
                    </a:srgbClr>
                  </a:gs>
                </a:gsLst>
                <a:lin ang="0"/>
              </a:gradFill>
              <a:prstDash val="solid"/>
              <a:round/>
            </a:ln>
          </p:spPr>
        </p:sp>
        <p:sp>
          <p:nvSpPr>
            <p:cNvPr name="TextBox 29" id="29"/>
            <p:cNvSpPr txBox="true"/>
            <p:nvPr/>
          </p:nvSpPr>
          <p:spPr>
            <a:xfrm>
              <a:off x="0" y="0"/>
              <a:ext cx="1210170" cy="330548"/>
            </a:xfrm>
            <a:prstGeom prst="rect">
              <a:avLst/>
            </a:prstGeom>
          </p:spPr>
          <p:txBody>
            <a:bodyPr anchor="ctr" rtlCol="false" tIns="50800" lIns="50800" bIns="50800" rIns="50800"/>
            <a:lstStyle/>
            <a:p>
              <a:pPr algn="ctr">
                <a:lnSpc>
                  <a:spcPts val="2974"/>
                </a:lnSpc>
              </a:pPr>
            </a:p>
          </p:txBody>
        </p:sp>
      </p:grpSp>
      <p:grpSp>
        <p:nvGrpSpPr>
          <p:cNvPr name="Group 30" id="30"/>
          <p:cNvGrpSpPr/>
          <p:nvPr/>
        </p:nvGrpSpPr>
        <p:grpSpPr>
          <a:xfrm rot="0">
            <a:off x="3927898" y="7426262"/>
            <a:ext cx="2007450" cy="459716"/>
            <a:chOff x="0" y="0"/>
            <a:chExt cx="1774635" cy="406400"/>
          </a:xfrm>
        </p:grpSpPr>
        <p:sp>
          <p:nvSpPr>
            <p:cNvPr name="Freeform 31" id="31"/>
            <p:cNvSpPr/>
            <p:nvPr/>
          </p:nvSpPr>
          <p:spPr>
            <a:xfrm flipH="false" flipV="false" rot="0">
              <a:off x="0" y="0"/>
              <a:ext cx="1774635" cy="406400"/>
            </a:xfrm>
            <a:custGeom>
              <a:avLst/>
              <a:gdLst/>
              <a:ahLst/>
              <a:cxnLst/>
              <a:rect r="r" b="b" t="t" l="l"/>
              <a:pathLst>
                <a:path h="406400" w="1774635">
                  <a:moveTo>
                    <a:pt x="1571435" y="0"/>
                  </a:moveTo>
                  <a:cubicBezTo>
                    <a:pt x="1683659" y="0"/>
                    <a:pt x="1774635" y="90976"/>
                    <a:pt x="1774635" y="203200"/>
                  </a:cubicBezTo>
                  <a:cubicBezTo>
                    <a:pt x="1774635" y="315424"/>
                    <a:pt x="1683659" y="406400"/>
                    <a:pt x="1571435" y="406400"/>
                  </a:cubicBezTo>
                  <a:lnTo>
                    <a:pt x="203200" y="406400"/>
                  </a:lnTo>
                  <a:cubicBezTo>
                    <a:pt x="90976" y="406400"/>
                    <a:pt x="0" y="315424"/>
                    <a:pt x="0" y="203200"/>
                  </a:cubicBezTo>
                  <a:cubicBezTo>
                    <a:pt x="0" y="90976"/>
                    <a:pt x="90976" y="0"/>
                    <a:pt x="203200" y="0"/>
                  </a:cubicBezTo>
                  <a:close/>
                </a:path>
              </a:pathLst>
            </a:custGeom>
            <a:gradFill rotWithShape="true">
              <a:gsLst>
                <a:gs pos="0">
                  <a:srgbClr val="2CBFAE">
                    <a:alpha val="100000"/>
                  </a:srgbClr>
                </a:gs>
                <a:gs pos="100000">
                  <a:srgbClr val="FAED04">
                    <a:alpha val="100000"/>
                  </a:srgbClr>
                </a:gs>
              </a:gsLst>
              <a:lin ang="0"/>
            </a:gradFill>
            <a:ln cap="sq">
              <a:noFill/>
              <a:prstDash val="solid"/>
              <a:miter/>
            </a:ln>
          </p:spPr>
        </p:sp>
        <p:sp>
          <p:nvSpPr>
            <p:cNvPr name="TextBox 32" id="32"/>
            <p:cNvSpPr txBox="true"/>
            <p:nvPr/>
          </p:nvSpPr>
          <p:spPr>
            <a:xfrm>
              <a:off x="0" y="0"/>
              <a:ext cx="1774635" cy="406400"/>
            </a:xfrm>
            <a:prstGeom prst="rect">
              <a:avLst/>
            </a:prstGeom>
          </p:spPr>
          <p:txBody>
            <a:bodyPr anchor="ctr" rtlCol="false" tIns="50800" lIns="50800" bIns="50800" rIns="50800"/>
            <a:lstStyle/>
            <a:p>
              <a:pPr algn="ctr">
                <a:lnSpc>
                  <a:spcPts val="2974"/>
                </a:lnSpc>
              </a:pPr>
            </a:p>
          </p:txBody>
        </p:sp>
      </p:grpSp>
      <p:sp>
        <p:nvSpPr>
          <p:cNvPr name="TextBox 33" id="33"/>
          <p:cNvSpPr txBox="true"/>
          <p:nvPr/>
        </p:nvSpPr>
        <p:spPr>
          <a:xfrm rot="0">
            <a:off x="4226597" y="7527335"/>
            <a:ext cx="1410052" cy="267105"/>
          </a:xfrm>
          <a:prstGeom prst="rect">
            <a:avLst/>
          </a:prstGeom>
        </p:spPr>
        <p:txBody>
          <a:bodyPr anchor="t" rtlCol="false" tIns="0" lIns="0" bIns="0" rIns="0">
            <a:spAutoFit/>
          </a:bodyPr>
          <a:lstStyle/>
          <a:p>
            <a:pPr algn="ctr" marL="0" indent="0" lvl="0">
              <a:lnSpc>
                <a:spcPts val="2196"/>
              </a:lnSpc>
            </a:pPr>
            <a:r>
              <a:rPr lang="en-US" b="true" sz="1845">
                <a:solidFill>
                  <a:srgbClr val="323030"/>
                </a:solidFill>
                <a:latin typeface="TT Interphases Bold"/>
                <a:ea typeface="TT Interphases Bold"/>
                <a:cs typeface="TT Interphases Bold"/>
                <a:sym typeface="TT Interphases Bold"/>
              </a:rPr>
              <a:t>Langkah 03</a:t>
            </a:r>
          </a:p>
        </p:txBody>
      </p:sp>
      <p:sp>
        <p:nvSpPr>
          <p:cNvPr name="TextBox 34" id="34"/>
          <p:cNvSpPr txBox="true"/>
          <p:nvPr/>
        </p:nvSpPr>
        <p:spPr>
          <a:xfrm rot="0">
            <a:off x="1441642" y="8072311"/>
            <a:ext cx="6979961" cy="1374521"/>
          </a:xfrm>
          <a:prstGeom prst="rect">
            <a:avLst/>
          </a:prstGeom>
        </p:spPr>
        <p:txBody>
          <a:bodyPr anchor="t" rtlCol="false" tIns="0" lIns="0" bIns="0" rIns="0">
            <a:spAutoFit/>
          </a:bodyPr>
          <a:lstStyle/>
          <a:p>
            <a:pPr algn="just" marL="0" indent="0" lvl="0">
              <a:lnSpc>
                <a:spcPts val="2737"/>
              </a:lnSpc>
            </a:pPr>
            <a:r>
              <a:rPr lang="en-US" sz="2300">
                <a:solidFill>
                  <a:srgbClr val="323030"/>
                </a:solidFill>
                <a:latin typeface="TT Interphases"/>
                <a:ea typeface="TT Interphases"/>
                <a:cs typeface="TT Interphases"/>
                <a:sym typeface="TT Interphases"/>
              </a:rPr>
              <a:t>Verifikator melakukan pemeriksaan dokumen. Apabila terdapat dokumen yang belum sesuai atau belum lengkap, pengajuan akan dikembalikan kepada pemohon untuk diperbaiki dan diunggah kembali.</a:t>
            </a:r>
          </a:p>
        </p:txBody>
      </p:sp>
      <p:grpSp>
        <p:nvGrpSpPr>
          <p:cNvPr name="Group 35" id="35"/>
          <p:cNvGrpSpPr/>
          <p:nvPr/>
        </p:nvGrpSpPr>
        <p:grpSpPr>
          <a:xfrm rot="0">
            <a:off x="9910986" y="7656120"/>
            <a:ext cx="7495754" cy="1790712"/>
            <a:chOff x="0" y="0"/>
            <a:chExt cx="1210170" cy="289106"/>
          </a:xfrm>
        </p:grpSpPr>
        <p:sp>
          <p:nvSpPr>
            <p:cNvPr name="Freeform 36" id="36"/>
            <p:cNvSpPr/>
            <p:nvPr/>
          </p:nvSpPr>
          <p:spPr>
            <a:xfrm flipH="false" flipV="false" rot="0">
              <a:off x="0" y="0"/>
              <a:ext cx="1210170" cy="289106"/>
            </a:xfrm>
            <a:custGeom>
              <a:avLst/>
              <a:gdLst/>
              <a:ahLst/>
              <a:cxnLst/>
              <a:rect r="r" b="b" t="t" l="l"/>
              <a:pathLst>
                <a:path h="289106" w="1210170">
                  <a:moveTo>
                    <a:pt x="20173" y="0"/>
                  </a:moveTo>
                  <a:lnTo>
                    <a:pt x="1189997" y="0"/>
                  </a:lnTo>
                  <a:cubicBezTo>
                    <a:pt x="1195347" y="0"/>
                    <a:pt x="1200478" y="2125"/>
                    <a:pt x="1204262" y="5908"/>
                  </a:cubicBezTo>
                  <a:cubicBezTo>
                    <a:pt x="1208045" y="9692"/>
                    <a:pt x="1210170" y="14823"/>
                    <a:pt x="1210170" y="20173"/>
                  </a:cubicBezTo>
                  <a:lnTo>
                    <a:pt x="1210170" y="268933"/>
                  </a:lnTo>
                  <a:cubicBezTo>
                    <a:pt x="1210170" y="280074"/>
                    <a:pt x="1201138" y="289106"/>
                    <a:pt x="1189997" y="289106"/>
                  </a:cubicBezTo>
                  <a:lnTo>
                    <a:pt x="20173" y="289106"/>
                  </a:lnTo>
                  <a:cubicBezTo>
                    <a:pt x="9032" y="289106"/>
                    <a:pt x="0" y="280074"/>
                    <a:pt x="0" y="268933"/>
                  </a:cubicBezTo>
                  <a:lnTo>
                    <a:pt x="0" y="20173"/>
                  </a:lnTo>
                  <a:cubicBezTo>
                    <a:pt x="0" y="9032"/>
                    <a:pt x="9032" y="0"/>
                    <a:pt x="20173" y="0"/>
                  </a:cubicBezTo>
                  <a:close/>
                </a:path>
              </a:pathLst>
            </a:custGeom>
            <a:ln w="38100" cap="rnd">
              <a:gradFill>
                <a:gsLst>
                  <a:gs pos="0">
                    <a:srgbClr val="2CBFAE">
                      <a:alpha val="100000"/>
                    </a:srgbClr>
                  </a:gs>
                  <a:gs pos="100000">
                    <a:srgbClr val="FAED04">
                      <a:alpha val="100000"/>
                    </a:srgbClr>
                  </a:gs>
                </a:gsLst>
                <a:lin ang="0"/>
              </a:gradFill>
              <a:prstDash val="solid"/>
              <a:round/>
            </a:ln>
          </p:spPr>
        </p:sp>
        <p:sp>
          <p:nvSpPr>
            <p:cNvPr name="TextBox 37" id="37"/>
            <p:cNvSpPr txBox="true"/>
            <p:nvPr/>
          </p:nvSpPr>
          <p:spPr>
            <a:xfrm>
              <a:off x="0" y="0"/>
              <a:ext cx="1210170" cy="289106"/>
            </a:xfrm>
            <a:prstGeom prst="rect">
              <a:avLst/>
            </a:prstGeom>
          </p:spPr>
          <p:txBody>
            <a:bodyPr anchor="ctr" rtlCol="false" tIns="50800" lIns="50800" bIns="50800" rIns="50800"/>
            <a:lstStyle/>
            <a:p>
              <a:pPr algn="ctr">
                <a:lnSpc>
                  <a:spcPts val="2974"/>
                </a:lnSpc>
              </a:pPr>
            </a:p>
          </p:txBody>
        </p:sp>
      </p:grpSp>
      <p:grpSp>
        <p:nvGrpSpPr>
          <p:cNvPr name="Group 38" id="38"/>
          <p:cNvGrpSpPr/>
          <p:nvPr/>
        </p:nvGrpSpPr>
        <p:grpSpPr>
          <a:xfrm rot="0">
            <a:off x="12655138" y="7426262"/>
            <a:ext cx="2007450" cy="459716"/>
            <a:chOff x="0" y="0"/>
            <a:chExt cx="1774635" cy="406400"/>
          </a:xfrm>
        </p:grpSpPr>
        <p:sp>
          <p:nvSpPr>
            <p:cNvPr name="Freeform 39" id="39"/>
            <p:cNvSpPr/>
            <p:nvPr/>
          </p:nvSpPr>
          <p:spPr>
            <a:xfrm flipH="false" flipV="false" rot="0">
              <a:off x="0" y="0"/>
              <a:ext cx="1774635" cy="406400"/>
            </a:xfrm>
            <a:custGeom>
              <a:avLst/>
              <a:gdLst/>
              <a:ahLst/>
              <a:cxnLst/>
              <a:rect r="r" b="b" t="t" l="l"/>
              <a:pathLst>
                <a:path h="406400" w="1774635">
                  <a:moveTo>
                    <a:pt x="1571435" y="0"/>
                  </a:moveTo>
                  <a:cubicBezTo>
                    <a:pt x="1683659" y="0"/>
                    <a:pt x="1774635" y="90976"/>
                    <a:pt x="1774635" y="203200"/>
                  </a:cubicBezTo>
                  <a:cubicBezTo>
                    <a:pt x="1774635" y="315424"/>
                    <a:pt x="1683659" y="406400"/>
                    <a:pt x="1571435" y="406400"/>
                  </a:cubicBezTo>
                  <a:lnTo>
                    <a:pt x="203200" y="406400"/>
                  </a:lnTo>
                  <a:cubicBezTo>
                    <a:pt x="90976" y="406400"/>
                    <a:pt x="0" y="315424"/>
                    <a:pt x="0" y="203200"/>
                  </a:cubicBezTo>
                  <a:cubicBezTo>
                    <a:pt x="0" y="90976"/>
                    <a:pt x="90976" y="0"/>
                    <a:pt x="203200" y="0"/>
                  </a:cubicBezTo>
                  <a:close/>
                </a:path>
              </a:pathLst>
            </a:custGeom>
            <a:gradFill rotWithShape="true">
              <a:gsLst>
                <a:gs pos="0">
                  <a:srgbClr val="2CBFAE">
                    <a:alpha val="100000"/>
                  </a:srgbClr>
                </a:gs>
                <a:gs pos="100000">
                  <a:srgbClr val="FAED04">
                    <a:alpha val="100000"/>
                  </a:srgbClr>
                </a:gs>
              </a:gsLst>
              <a:lin ang="0"/>
            </a:gradFill>
            <a:ln cap="sq">
              <a:noFill/>
              <a:prstDash val="solid"/>
              <a:miter/>
            </a:ln>
          </p:spPr>
        </p:sp>
        <p:sp>
          <p:nvSpPr>
            <p:cNvPr name="TextBox 40" id="40"/>
            <p:cNvSpPr txBox="true"/>
            <p:nvPr/>
          </p:nvSpPr>
          <p:spPr>
            <a:xfrm>
              <a:off x="0" y="0"/>
              <a:ext cx="1774635" cy="406400"/>
            </a:xfrm>
            <a:prstGeom prst="rect">
              <a:avLst/>
            </a:prstGeom>
          </p:spPr>
          <p:txBody>
            <a:bodyPr anchor="ctr" rtlCol="false" tIns="50800" lIns="50800" bIns="50800" rIns="50800"/>
            <a:lstStyle/>
            <a:p>
              <a:pPr algn="ctr">
                <a:lnSpc>
                  <a:spcPts val="2974"/>
                </a:lnSpc>
              </a:pPr>
            </a:p>
          </p:txBody>
        </p:sp>
      </p:grpSp>
      <p:sp>
        <p:nvSpPr>
          <p:cNvPr name="TextBox 41" id="41"/>
          <p:cNvSpPr txBox="true"/>
          <p:nvPr/>
        </p:nvSpPr>
        <p:spPr>
          <a:xfrm rot="0">
            <a:off x="12953837" y="7527335"/>
            <a:ext cx="1410052" cy="267105"/>
          </a:xfrm>
          <a:prstGeom prst="rect">
            <a:avLst/>
          </a:prstGeom>
        </p:spPr>
        <p:txBody>
          <a:bodyPr anchor="t" rtlCol="false" tIns="0" lIns="0" bIns="0" rIns="0">
            <a:spAutoFit/>
          </a:bodyPr>
          <a:lstStyle/>
          <a:p>
            <a:pPr algn="ctr" marL="0" indent="0" lvl="0">
              <a:lnSpc>
                <a:spcPts val="2196"/>
              </a:lnSpc>
            </a:pPr>
            <a:r>
              <a:rPr lang="en-US" b="true" sz="1845">
                <a:solidFill>
                  <a:srgbClr val="323030"/>
                </a:solidFill>
                <a:latin typeface="TT Interphases Bold"/>
                <a:ea typeface="TT Interphases Bold"/>
                <a:cs typeface="TT Interphases Bold"/>
                <a:sym typeface="TT Interphases Bold"/>
              </a:rPr>
              <a:t>Langkah 04</a:t>
            </a:r>
          </a:p>
        </p:txBody>
      </p:sp>
      <p:sp>
        <p:nvSpPr>
          <p:cNvPr name="TextBox 42" id="42"/>
          <p:cNvSpPr txBox="true"/>
          <p:nvPr/>
        </p:nvSpPr>
        <p:spPr>
          <a:xfrm rot="0">
            <a:off x="10168882" y="8072311"/>
            <a:ext cx="6979961" cy="1117600"/>
          </a:xfrm>
          <a:prstGeom prst="rect">
            <a:avLst/>
          </a:prstGeom>
        </p:spPr>
        <p:txBody>
          <a:bodyPr anchor="t" rtlCol="false" tIns="0" lIns="0" bIns="0" rIns="0">
            <a:spAutoFit/>
          </a:bodyPr>
          <a:lstStyle/>
          <a:p>
            <a:pPr algn="just" marL="0" indent="0" lvl="0">
              <a:lnSpc>
                <a:spcPts val="2974"/>
              </a:lnSpc>
            </a:pPr>
            <a:r>
              <a:rPr lang="en-US" sz="2499">
                <a:solidFill>
                  <a:srgbClr val="323030"/>
                </a:solidFill>
                <a:latin typeface="TT Interphases"/>
                <a:ea typeface="TT Interphases"/>
                <a:cs typeface="TT Interphases"/>
                <a:sym typeface="TT Interphases"/>
              </a:rPr>
              <a:t>Setelah pengajuan selesai diproses, hasil layanan akan diterbitkan. Dokumen akan dikirim melalui SRIKANDI dan diunggah ke SIMPEG.</a:t>
            </a:r>
          </a:p>
        </p:txBody>
      </p:sp>
      <p:sp>
        <p:nvSpPr>
          <p:cNvPr name="Freeform 43" id="43"/>
          <p:cNvSpPr/>
          <p:nvPr/>
        </p:nvSpPr>
        <p:spPr>
          <a:xfrm flipH="false" flipV="false" rot="0">
            <a:off x="12401024" y="2187979"/>
            <a:ext cx="2515678" cy="2515678"/>
          </a:xfrm>
          <a:custGeom>
            <a:avLst/>
            <a:gdLst/>
            <a:ahLst/>
            <a:cxnLst/>
            <a:rect r="r" b="b" t="t" l="l"/>
            <a:pathLst>
              <a:path h="2515678" w="2515678">
                <a:moveTo>
                  <a:pt x="0" y="0"/>
                </a:moveTo>
                <a:lnTo>
                  <a:pt x="2515678" y="0"/>
                </a:lnTo>
                <a:lnTo>
                  <a:pt x="2515678" y="2515679"/>
                </a:lnTo>
                <a:lnTo>
                  <a:pt x="0" y="2515679"/>
                </a:lnTo>
                <a:lnTo>
                  <a:pt x="0" y="0"/>
                </a:lnTo>
                <a:close/>
              </a:path>
            </a:pathLst>
          </a:custGeom>
          <a:blipFill>
            <a:blip r:embed="rId6"/>
            <a:stretch>
              <a:fillRect l="0" t="0" r="0" b="0"/>
            </a:stretch>
          </a:blipFill>
        </p:spPr>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true" rot="0">
            <a:off x="-2833992" y="3596540"/>
            <a:ext cx="9605905" cy="10420607"/>
          </a:xfrm>
          <a:custGeom>
            <a:avLst/>
            <a:gdLst/>
            <a:ahLst/>
            <a:cxnLst/>
            <a:rect r="r" b="b" t="t" l="l"/>
            <a:pathLst>
              <a:path h="10420607" w="9605905">
                <a:moveTo>
                  <a:pt x="0" y="10420606"/>
                </a:moveTo>
                <a:lnTo>
                  <a:pt x="9605905" y="10420606"/>
                </a:lnTo>
                <a:lnTo>
                  <a:pt x="9605905" y="0"/>
                </a:lnTo>
                <a:lnTo>
                  <a:pt x="0" y="0"/>
                </a:lnTo>
                <a:lnTo>
                  <a:pt x="0" y="10420606"/>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AutoShape 3" id="3"/>
          <p:cNvSpPr/>
          <p:nvPr/>
        </p:nvSpPr>
        <p:spPr>
          <a:xfrm>
            <a:off x="881260" y="1713681"/>
            <a:ext cx="16525480" cy="0"/>
          </a:xfrm>
          <a:prstGeom prst="line">
            <a:avLst/>
          </a:prstGeom>
          <a:ln cap="flat" w="38100">
            <a:solidFill>
              <a:srgbClr val="E8E8E8"/>
            </a:solidFill>
            <a:prstDash val="solid"/>
            <a:headEnd type="none" len="sm" w="sm"/>
            <a:tailEnd type="none" len="sm" w="sm"/>
          </a:ln>
        </p:spPr>
      </p:sp>
      <p:grpSp>
        <p:nvGrpSpPr>
          <p:cNvPr name="Group 4" id="4"/>
          <p:cNvGrpSpPr/>
          <p:nvPr/>
        </p:nvGrpSpPr>
        <p:grpSpPr>
          <a:xfrm rot="0">
            <a:off x="881260" y="629562"/>
            <a:ext cx="16525480" cy="798276"/>
            <a:chOff x="0" y="0"/>
            <a:chExt cx="22033974" cy="1064368"/>
          </a:xfrm>
        </p:grpSpPr>
        <p:sp>
          <p:nvSpPr>
            <p:cNvPr name="Freeform 5" id="5"/>
            <p:cNvSpPr/>
            <p:nvPr/>
          </p:nvSpPr>
          <p:spPr>
            <a:xfrm flipH="false" flipV="false" rot="0">
              <a:off x="0" y="0"/>
              <a:ext cx="948618" cy="1064368"/>
            </a:xfrm>
            <a:custGeom>
              <a:avLst/>
              <a:gdLst/>
              <a:ahLst/>
              <a:cxnLst/>
              <a:rect r="r" b="b" t="t" l="l"/>
              <a:pathLst>
                <a:path h="1064368" w="948618">
                  <a:moveTo>
                    <a:pt x="0" y="0"/>
                  </a:moveTo>
                  <a:lnTo>
                    <a:pt x="948618" y="0"/>
                  </a:lnTo>
                  <a:lnTo>
                    <a:pt x="948618" y="1064368"/>
                  </a:lnTo>
                  <a:lnTo>
                    <a:pt x="0" y="1064368"/>
                  </a:lnTo>
                  <a:lnTo>
                    <a:pt x="0" y="0"/>
                  </a:lnTo>
                  <a:close/>
                </a:path>
              </a:pathLst>
            </a:custGeom>
            <a:blipFill>
              <a:blip r:embed="rId4"/>
              <a:stretch>
                <a:fillRect l="0" t="0" r="0" b="0"/>
              </a:stretch>
            </a:blipFill>
          </p:spPr>
        </p:sp>
        <p:sp>
          <p:nvSpPr>
            <p:cNvPr name="TextBox 6" id="6"/>
            <p:cNvSpPr txBox="true"/>
            <p:nvPr/>
          </p:nvSpPr>
          <p:spPr>
            <a:xfrm rot="0">
              <a:off x="1126018" y="47625"/>
              <a:ext cx="2088655" cy="567756"/>
            </a:xfrm>
            <a:prstGeom prst="rect">
              <a:avLst/>
            </a:prstGeom>
          </p:spPr>
          <p:txBody>
            <a:bodyPr anchor="t" rtlCol="false" tIns="0" lIns="0" bIns="0" rIns="0">
              <a:spAutoFit/>
            </a:bodyPr>
            <a:lstStyle/>
            <a:p>
              <a:pPr algn="just">
                <a:lnSpc>
                  <a:spcPts val="1080"/>
                </a:lnSpc>
              </a:pPr>
              <a:r>
                <a:rPr lang="en-US" sz="1228">
                  <a:solidFill>
                    <a:srgbClr val="000000"/>
                  </a:solidFill>
                  <a:latin typeface="Open Sans"/>
                  <a:ea typeface="Open Sans"/>
                  <a:cs typeface="Open Sans"/>
                  <a:sym typeface="Open Sans"/>
                </a:rPr>
                <a:t>BADAN </a:t>
              </a:r>
            </a:p>
            <a:p>
              <a:pPr algn="just">
                <a:lnSpc>
                  <a:spcPts val="1080"/>
                </a:lnSpc>
              </a:pPr>
              <a:r>
                <a:rPr lang="en-US" sz="1228">
                  <a:solidFill>
                    <a:srgbClr val="000000"/>
                  </a:solidFill>
                  <a:latin typeface="Open Sans"/>
                  <a:ea typeface="Open Sans"/>
                  <a:cs typeface="Open Sans"/>
                  <a:sym typeface="Open Sans"/>
                </a:rPr>
                <a:t>KEPEGAWAIAN </a:t>
              </a:r>
            </a:p>
            <a:p>
              <a:pPr algn="just">
                <a:lnSpc>
                  <a:spcPts val="1080"/>
                </a:lnSpc>
              </a:pPr>
              <a:r>
                <a:rPr lang="en-US" sz="1228">
                  <a:solidFill>
                    <a:srgbClr val="000000"/>
                  </a:solidFill>
                  <a:latin typeface="Open Sans"/>
                  <a:ea typeface="Open Sans"/>
                  <a:cs typeface="Open Sans"/>
                  <a:sym typeface="Open Sans"/>
                </a:rPr>
                <a:t>DAERAH</a:t>
              </a:r>
            </a:p>
          </p:txBody>
        </p:sp>
        <p:sp>
          <p:nvSpPr>
            <p:cNvPr name="TextBox 7" id="7"/>
            <p:cNvSpPr txBox="true"/>
            <p:nvPr/>
          </p:nvSpPr>
          <p:spPr>
            <a:xfrm rot="0">
              <a:off x="1126018" y="597416"/>
              <a:ext cx="1801261" cy="384814"/>
            </a:xfrm>
            <a:prstGeom prst="rect">
              <a:avLst/>
            </a:prstGeom>
          </p:spPr>
          <p:txBody>
            <a:bodyPr anchor="t" rtlCol="false" tIns="0" lIns="0" bIns="0" rIns="0">
              <a:spAutoFit/>
            </a:bodyPr>
            <a:lstStyle/>
            <a:p>
              <a:pPr algn="just">
                <a:lnSpc>
                  <a:spcPts val="1080"/>
                </a:lnSpc>
              </a:pPr>
              <a:r>
                <a:rPr lang="en-US" sz="1228" b="true">
                  <a:solidFill>
                    <a:srgbClr val="000000"/>
                  </a:solidFill>
                  <a:latin typeface="Open Sans Bold"/>
                  <a:ea typeface="Open Sans Bold"/>
                  <a:cs typeface="Open Sans Bold"/>
                  <a:sym typeface="Open Sans Bold"/>
                </a:rPr>
                <a:t>KABUPATEN</a:t>
              </a:r>
            </a:p>
            <a:p>
              <a:pPr algn="just">
                <a:lnSpc>
                  <a:spcPts val="1080"/>
                </a:lnSpc>
              </a:pPr>
              <a:r>
                <a:rPr lang="en-US" b="true" sz="1228">
                  <a:solidFill>
                    <a:srgbClr val="000000"/>
                  </a:solidFill>
                  <a:latin typeface="Open Sans Bold"/>
                  <a:ea typeface="Open Sans Bold"/>
                  <a:cs typeface="Open Sans Bold"/>
                  <a:sym typeface="Open Sans Bold"/>
                </a:rPr>
                <a:t>WONOSOBO</a:t>
              </a:r>
            </a:p>
          </p:txBody>
        </p:sp>
        <p:sp>
          <p:nvSpPr>
            <p:cNvPr name="Freeform 8" id="8"/>
            <p:cNvSpPr/>
            <p:nvPr/>
          </p:nvSpPr>
          <p:spPr>
            <a:xfrm flipH="false" flipV="false" rot="0">
              <a:off x="18315558" y="103136"/>
              <a:ext cx="3718416" cy="858096"/>
            </a:xfrm>
            <a:custGeom>
              <a:avLst/>
              <a:gdLst/>
              <a:ahLst/>
              <a:cxnLst/>
              <a:rect r="r" b="b" t="t" l="l"/>
              <a:pathLst>
                <a:path h="858096" w="3718416">
                  <a:moveTo>
                    <a:pt x="0" y="0"/>
                  </a:moveTo>
                  <a:lnTo>
                    <a:pt x="3718416" y="0"/>
                  </a:lnTo>
                  <a:lnTo>
                    <a:pt x="3718416" y="858096"/>
                  </a:lnTo>
                  <a:lnTo>
                    <a:pt x="0" y="858096"/>
                  </a:lnTo>
                  <a:lnTo>
                    <a:pt x="0" y="0"/>
                  </a:lnTo>
                  <a:close/>
                </a:path>
              </a:pathLst>
            </a:custGeom>
            <a:blipFill>
              <a:blip r:embed="rId5"/>
              <a:stretch>
                <a:fillRect l="0" t="0" r="0" b="0"/>
              </a:stretch>
            </a:blipFill>
          </p:spPr>
        </p:sp>
      </p:grpSp>
      <p:graphicFrame>
        <p:nvGraphicFramePr>
          <p:cNvPr name="Object 9" id="9"/>
          <p:cNvGraphicFramePr/>
          <p:nvPr/>
        </p:nvGraphicFramePr>
        <p:xfrm>
          <a:off x="881260" y="2129577"/>
          <a:ext cx="7543800" cy="5029200"/>
        </p:xfrm>
        <a:graphic>
          <a:graphicData uri="http://schemas.openxmlformats.org/presentationml/2006/ole">
            <p:oleObj imgW="9042400" imgH="6527800" r:id="rId7" progId="Excel.Sheet.12" name="Worksheet">
              <p:embed/>
              <p:pic>
                <p:nvPicPr>
                  <p:cNvPr name="" id="0"/>
                  <p:cNvPicPr/>
                  <p:nvPr/>
                </p:nvPicPr>
                <p:blipFill>
                  <a:blip r:embed="rId6"/>
                  <a:stretch>
                    <a:fillRect/>
                  </a:stretch>
                </p:blipFill>
                <p:spPr>
                  <a:xfrm>
                    <a:off x="1270000" y="1270000"/>
                    <a:ext cx="1270000" cy="1270000"/>
                  </a:xfrm>
                  <a:prstGeom prst="rect"/>
                </p:spPr>
              </p:pic>
            </p:oleObj>
          </a:graphicData>
        </a:graphic>
      </p:graphicFrame>
      <p:sp>
        <p:nvSpPr>
          <p:cNvPr name="TextBox 10" id="10"/>
          <p:cNvSpPr txBox="true"/>
          <p:nvPr/>
        </p:nvSpPr>
        <p:spPr>
          <a:xfrm rot="0">
            <a:off x="13000219" y="2034327"/>
            <a:ext cx="4409880" cy="1411964"/>
          </a:xfrm>
          <a:prstGeom prst="rect">
            <a:avLst/>
          </a:prstGeom>
        </p:spPr>
        <p:txBody>
          <a:bodyPr anchor="t" rtlCol="false" tIns="0" lIns="0" bIns="0" rIns="0">
            <a:spAutoFit/>
          </a:bodyPr>
          <a:lstStyle/>
          <a:p>
            <a:pPr algn="r" marL="0" indent="0" lvl="0">
              <a:lnSpc>
                <a:spcPts val="11531"/>
              </a:lnSpc>
              <a:spcBef>
                <a:spcPct val="0"/>
              </a:spcBef>
            </a:pPr>
            <a:r>
              <a:rPr lang="en-US" b="true" sz="8236">
                <a:gradFill>
                  <a:gsLst>
                    <a:gs pos="0">
                      <a:srgbClr val="2CBFAE">
                        <a:alpha val="100000"/>
                      </a:srgbClr>
                    </a:gs>
                    <a:gs pos="100000">
                      <a:srgbClr val="FAED04">
                        <a:alpha val="100000"/>
                      </a:srgbClr>
                    </a:gs>
                  </a:gsLst>
                  <a:lin ang="0"/>
                </a:gradFill>
                <a:latin typeface="TT Interphases Bold"/>
                <a:ea typeface="TT Interphases Bold"/>
                <a:cs typeface="TT Interphases Bold"/>
                <a:sym typeface="TT Interphases Bold"/>
              </a:rPr>
              <a:t>Analisis</a:t>
            </a:r>
          </a:p>
        </p:txBody>
      </p:sp>
      <p:sp>
        <p:nvSpPr>
          <p:cNvPr name="TextBox 11" id="11"/>
          <p:cNvSpPr txBox="true"/>
          <p:nvPr/>
        </p:nvSpPr>
        <p:spPr>
          <a:xfrm rot="0">
            <a:off x="12755310" y="2972027"/>
            <a:ext cx="4670481" cy="1411964"/>
          </a:xfrm>
          <a:prstGeom prst="rect">
            <a:avLst/>
          </a:prstGeom>
        </p:spPr>
        <p:txBody>
          <a:bodyPr anchor="t" rtlCol="false" tIns="0" lIns="0" bIns="0" rIns="0">
            <a:spAutoFit/>
          </a:bodyPr>
          <a:lstStyle/>
          <a:p>
            <a:pPr algn="r" marL="0" indent="0" lvl="0">
              <a:lnSpc>
                <a:spcPts val="11531"/>
              </a:lnSpc>
              <a:spcBef>
                <a:spcPct val="0"/>
              </a:spcBef>
            </a:pPr>
            <a:r>
              <a:rPr lang="en-US" sz="8236">
                <a:solidFill>
                  <a:srgbClr val="323030"/>
                </a:solidFill>
                <a:latin typeface="TT Interphases"/>
                <a:ea typeface="TT Interphases"/>
                <a:cs typeface="TT Interphases"/>
                <a:sym typeface="TT Interphases"/>
              </a:rPr>
              <a:t>Standar</a:t>
            </a:r>
          </a:p>
        </p:txBody>
      </p:sp>
      <p:sp>
        <p:nvSpPr>
          <p:cNvPr name="Freeform 12" id="12"/>
          <p:cNvSpPr/>
          <p:nvPr/>
        </p:nvSpPr>
        <p:spPr>
          <a:xfrm flipH="false" flipV="false" rot="0">
            <a:off x="13783080" y="6020386"/>
            <a:ext cx="3237914" cy="3237914"/>
          </a:xfrm>
          <a:custGeom>
            <a:avLst/>
            <a:gdLst/>
            <a:ahLst/>
            <a:cxnLst/>
            <a:rect r="r" b="b" t="t" l="l"/>
            <a:pathLst>
              <a:path h="3237914" w="3237914">
                <a:moveTo>
                  <a:pt x="0" y="0"/>
                </a:moveTo>
                <a:lnTo>
                  <a:pt x="3237914" y="0"/>
                </a:lnTo>
                <a:lnTo>
                  <a:pt x="3237914" y="3237914"/>
                </a:lnTo>
                <a:lnTo>
                  <a:pt x="0" y="3237914"/>
                </a:lnTo>
                <a:lnTo>
                  <a:pt x="0" y="0"/>
                </a:lnTo>
                <a:close/>
              </a:path>
            </a:pathLst>
          </a:custGeom>
          <a:blipFill>
            <a:blip r:embed="rId8"/>
            <a:stretch>
              <a:fillRect l="0" t="0" r="0" b="0"/>
            </a:stretch>
          </a:blipFill>
        </p:spPr>
      </p:sp>
      <p:sp>
        <p:nvSpPr>
          <p:cNvPr name="TextBox 13" id="13"/>
          <p:cNvSpPr txBox="true"/>
          <p:nvPr/>
        </p:nvSpPr>
        <p:spPr>
          <a:xfrm rot="0">
            <a:off x="12564360" y="3912000"/>
            <a:ext cx="4861430" cy="1411964"/>
          </a:xfrm>
          <a:prstGeom prst="rect">
            <a:avLst/>
          </a:prstGeom>
        </p:spPr>
        <p:txBody>
          <a:bodyPr anchor="t" rtlCol="false" tIns="0" lIns="0" bIns="0" rIns="0">
            <a:spAutoFit/>
          </a:bodyPr>
          <a:lstStyle/>
          <a:p>
            <a:pPr algn="r" marL="0" indent="0" lvl="0">
              <a:lnSpc>
                <a:spcPts val="11531"/>
              </a:lnSpc>
              <a:spcBef>
                <a:spcPct val="0"/>
              </a:spcBef>
            </a:pPr>
            <a:r>
              <a:rPr lang="en-US" sz="8236">
                <a:solidFill>
                  <a:srgbClr val="323030"/>
                </a:solidFill>
                <a:latin typeface="TT Interphases"/>
                <a:ea typeface="TT Interphases"/>
                <a:cs typeface="TT Interphases"/>
                <a:sym typeface="TT Interphases"/>
              </a:rPr>
              <a:t>Pelayanan</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true" rot="0">
            <a:off x="11266820" y="4731632"/>
            <a:ext cx="9605905" cy="10420607"/>
          </a:xfrm>
          <a:custGeom>
            <a:avLst/>
            <a:gdLst/>
            <a:ahLst/>
            <a:cxnLst/>
            <a:rect r="r" b="b" t="t" l="l"/>
            <a:pathLst>
              <a:path h="10420607" w="9605905">
                <a:moveTo>
                  <a:pt x="9605904" y="10420606"/>
                </a:moveTo>
                <a:lnTo>
                  <a:pt x="0" y="10420606"/>
                </a:lnTo>
                <a:lnTo>
                  <a:pt x="0" y="0"/>
                </a:lnTo>
                <a:lnTo>
                  <a:pt x="9605904" y="0"/>
                </a:lnTo>
                <a:lnTo>
                  <a:pt x="9605904" y="10420606"/>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AutoShape 3" id="3"/>
          <p:cNvSpPr/>
          <p:nvPr/>
        </p:nvSpPr>
        <p:spPr>
          <a:xfrm>
            <a:off x="881260" y="1713681"/>
            <a:ext cx="16525480" cy="0"/>
          </a:xfrm>
          <a:prstGeom prst="line">
            <a:avLst/>
          </a:prstGeom>
          <a:ln cap="flat" w="38100">
            <a:solidFill>
              <a:srgbClr val="E8E8E8"/>
            </a:solidFill>
            <a:prstDash val="solid"/>
            <a:headEnd type="none" len="sm" w="sm"/>
            <a:tailEnd type="none" len="sm" w="sm"/>
          </a:ln>
        </p:spPr>
      </p:sp>
      <p:grpSp>
        <p:nvGrpSpPr>
          <p:cNvPr name="Group 4" id="4"/>
          <p:cNvGrpSpPr/>
          <p:nvPr/>
        </p:nvGrpSpPr>
        <p:grpSpPr>
          <a:xfrm rot="0">
            <a:off x="881260" y="629562"/>
            <a:ext cx="16525480" cy="798276"/>
            <a:chOff x="0" y="0"/>
            <a:chExt cx="22033974" cy="1064368"/>
          </a:xfrm>
        </p:grpSpPr>
        <p:sp>
          <p:nvSpPr>
            <p:cNvPr name="Freeform 5" id="5"/>
            <p:cNvSpPr/>
            <p:nvPr/>
          </p:nvSpPr>
          <p:spPr>
            <a:xfrm flipH="false" flipV="false" rot="0">
              <a:off x="0" y="0"/>
              <a:ext cx="948618" cy="1064368"/>
            </a:xfrm>
            <a:custGeom>
              <a:avLst/>
              <a:gdLst/>
              <a:ahLst/>
              <a:cxnLst/>
              <a:rect r="r" b="b" t="t" l="l"/>
              <a:pathLst>
                <a:path h="1064368" w="948618">
                  <a:moveTo>
                    <a:pt x="0" y="0"/>
                  </a:moveTo>
                  <a:lnTo>
                    <a:pt x="948618" y="0"/>
                  </a:lnTo>
                  <a:lnTo>
                    <a:pt x="948618" y="1064368"/>
                  </a:lnTo>
                  <a:lnTo>
                    <a:pt x="0" y="1064368"/>
                  </a:lnTo>
                  <a:lnTo>
                    <a:pt x="0" y="0"/>
                  </a:lnTo>
                  <a:close/>
                </a:path>
              </a:pathLst>
            </a:custGeom>
            <a:blipFill>
              <a:blip r:embed="rId4"/>
              <a:stretch>
                <a:fillRect l="0" t="0" r="0" b="0"/>
              </a:stretch>
            </a:blipFill>
          </p:spPr>
        </p:sp>
        <p:sp>
          <p:nvSpPr>
            <p:cNvPr name="TextBox 6" id="6"/>
            <p:cNvSpPr txBox="true"/>
            <p:nvPr/>
          </p:nvSpPr>
          <p:spPr>
            <a:xfrm rot="0">
              <a:off x="1126018" y="47625"/>
              <a:ext cx="2088655" cy="567756"/>
            </a:xfrm>
            <a:prstGeom prst="rect">
              <a:avLst/>
            </a:prstGeom>
          </p:spPr>
          <p:txBody>
            <a:bodyPr anchor="t" rtlCol="false" tIns="0" lIns="0" bIns="0" rIns="0">
              <a:spAutoFit/>
            </a:bodyPr>
            <a:lstStyle/>
            <a:p>
              <a:pPr algn="just">
                <a:lnSpc>
                  <a:spcPts val="1080"/>
                </a:lnSpc>
              </a:pPr>
              <a:r>
                <a:rPr lang="en-US" sz="1228">
                  <a:solidFill>
                    <a:srgbClr val="000000"/>
                  </a:solidFill>
                  <a:latin typeface="Open Sans"/>
                  <a:ea typeface="Open Sans"/>
                  <a:cs typeface="Open Sans"/>
                  <a:sym typeface="Open Sans"/>
                </a:rPr>
                <a:t>BADAN </a:t>
              </a:r>
            </a:p>
            <a:p>
              <a:pPr algn="just">
                <a:lnSpc>
                  <a:spcPts val="1080"/>
                </a:lnSpc>
              </a:pPr>
              <a:r>
                <a:rPr lang="en-US" sz="1228">
                  <a:solidFill>
                    <a:srgbClr val="000000"/>
                  </a:solidFill>
                  <a:latin typeface="Open Sans"/>
                  <a:ea typeface="Open Sans"/>
                  <a:cs typeface="Open Sans"/>
                  <a:sym typeface="Open Sans"/>
                </a:rPr>
                <a:t>KEPEGAWAIAN </a:t>
              </a:r>
            </a:p>
            <a:p>
              <a:pPr algn="just">
                <a:lnSpc>
                  <a:spcPts val="1080"/>
                </a:lnSpc>
              </a:pPr>
              <a:r>
                <a:rPr lang="en-US" sz="1228">
                  <a:solidFill>
                    <a:srgbClr val="000000"/>
                  </a:solidFill>
                  <a:latin typeface="Open Sans"/>
                  <a:ea typeface="Open Sans"/>
                  <a:cs typeface="Open Sans"/>
                  <a:sym typeface="Open Sans"/>
                </a:rPr>
                <a:t>DAERAH</a:t>
              </a:r>
            </a:p>
          </p:txBody>
        </p:sp>
        <p:sp>
          <p:nvSpPr>
            <p:cNvPr name="TextBox 7" id="7"/>
            <p:cNvSpPr txBox="true"/>
            <p:nvPr/>
          </p:nvSpPr>
          <p:spPr>
            <a:xfrm rot="0">
              <a:off x="1126018" y="597416"/>
              <a:ext cx="1801261" cy="384814"/>
            </a:xfrm>
            <a:prstGeom prst="rect">
              <a:avLst/>
            </a:prstGeom>
          </p:spPr>
          <p:txBody>
            <a:bodyPr anchor="t" rtlCol="false" tIns="0" lIns="0" bIns="0" rIns="0">
              <a:spAutoFit/>
            </a:bodyPr>
            <a:lstStyle/>
            <a:p>
              <a:pPr algn="just">
                <a:lnSpc>
                  <a:spcPts val="1080"/>
                </a:lnSpc>
              </a:pPr>
              <a:r>
                <a:rPr lang="en-US" sz="1228" b="true">
                  <a:solidFill>
                    <a:srgbClr val="000000"/>
                  </a:solidFill>
                  <a:latin typeface="Open Sans Bold"/>
                  <a:ea typeface="Open Sans Bold"/>
                  <a:cs typeface="Open Sans Bold"/>
                  <a:sym typeface="Open Sans Bold"/>
                </a:rPr>
                <a:t>KABUPATEN</a:t>
              </a:r>
            </a:p>
            <a:p>
              <a:pPr algn="just">
                <a:lnSpc>
                  <a:spcPts val="1080"/>
                </a:lnSpc>
              </a:pPr>
              <a:r>
                <a:rPr lang="en-US" b="true" sz="1228">
                  <a:solidFill>
                    <a:srgbClr val="000000"/>
                  </a:solidFill>
                  <a:latin typeface="Open Sans Bold"/>
                  <a:ea typeface="Open Sans Bold"/>
                  <a:cs typeface="Open Sans Bold"/>
                  <a:sym typeface="Open Sans Bold"/>
                </a:rPr>
                <a:t>WONOSOBO</a:t>
              </a:r>
            </a:p>
          </p:txBody>
        </p:sp>
        <p:sp>
          <p:nvSpPr>
            <p:cNvPr name="Freeform 8" id="8"/>
            <p:cNvSpPr/>
            <p:nvPr/>
          </p:nvSpPr>
          <p:spPr>
            <a:xfrm flipH="false" flipV="false" rot="0">
              <a:off x="18315558" y="103136"/>
              <a:ext cx="3718416" cy="858096"/>
            </a:xfrm>
            <a:custGeom>
              <a:avLst/>
              <a:gdLst/>
              <a:ahLst/>
              <a:cxnLst/>
              <a:rect r="r" b="b" t="t" l="l"/>
              <a:pathLst>
                <a:path h="858096" w="3718416">
                  <a:moveTo>
                    <a:pt x="0" y="0"/>
                  </a:moveTo>
                  <a:lnTo>
                    <a:pt x="3718416" y="0"/>
                  </a:lnTo>
                  <a:lnTo>
                    <a:pt x="3718416" y="858096"/>
                  </a:lnTo>
                  <a:lnTo>
                    <a:pt x="0" y="858096"/>
                  </a:lnTo>
                  <a:lnTo>
                    <a:pt x="0" y="0"/>
                  </a:lnTo>
                  <a:close/>
                </a:path>
              </a:pathLst>
            </a:custGeom>
            <a:blipFill>
              <a:blip r:embed="rId5"/>
              <a:stretch>
                <a:fillRect l="0" t="0" r="0" b="0"/>
              </a:stretch>
            </a:blipFill>
          </p:spPr>
        </p:sp>
      </p:grpSp>
      <p:sp>
        <p:nvSpPr>
          <p:cNvPr name="TextBox 9" id="9"/>
          <p:cNvSpPr txBox="true"/>
          <p:nvPr/>
        </p:nvSpPr>
        <p:spPr>
          <a:xfrm rot="0">
            <a:off x="881260" y="2131306"/>
            <a:ext cx="16525480" cy="2600325"/>
          </a:xfrm>
          <a:prstGeom prst="rect">
            <a:avLst/>
          </a:prstGeom>
        </p:spPr>
        <p:txBody>
          <a:bodyPr anchor="t" rtlCol="false" tIns="0" lIns="0" bIns="0" rIns="0">
            <a:spAutoFit/>
          </a:bodyPr>
          <a:lstStyle/>
          <a:p>
            <a:pPr algn="just" marL="0" indent="0" lvl="0">
              <a:lnSpc>
                <a:spcPts val="4199"/>
              </a:lnSpc>
              <a:spcBef>
                <a:spcPct val="0"/>
              </a:spcBef>
            </a:pPr>
            <a:r>
              <a:rPr lang="en-US" sz="2999">
                <a:solidFill>
                  <a:srgbClr val="323030"/>
                </a:solidFill>
                <a:latin typeface="TT Interphases"/>
                <a:ea typeface="TT Interphases"/>
                <a:cs typeface="TT Interphases"/>
                <a:sym typeface="TT Interphases"/>
              </a:rPr>
              <a:t>Penerapan </a:t>
            </a:r>
            <a:r>
              <a:rPr lang="en-US" b="true" sz="2999">
                <a:solidFill>
                  <a:srgbClr val="323030"/>
                </a:solidFill>
                <a:latin typeface="TT Interphases Bold"/>
                <a:ea typeface="TT Interphases Bold"/>
                <a:cs typeface="TT Interphases Bold"/>
                <a:sym typeface="TT Interphases Bold"/>
              </a:rPr>
              <a:t>MASBROW</a:t>
            </a:r>
            <a:r>
              <a:rPr lang="en-US" sz="2999">
                <a:solidFill>
                  <a:srgbClr val="323030"/>
                </a:solidFill>
                <a:latin typeface="TT Interphases"/>
                <a:ea typeface="TT Interphases"/>
                <a:cs typeface="TT Interphases"/>
                <a:sym typeface="TT Interphases"/>
              </a:rPr>
              <a:t> memberikan peningkatan signifikan dibandingkan layanan konvensional melalui digitalisasi proses administrasi, integrasi data, transparansi status layanan, serta penyediaan informasi secara realtime. Hal tersebut berdampak pada pelayanan kepegawaian yang lebih efektif, efisien, transparan, akuntabel, dan mudah diakses oleh ASN maupun pengelola layanan.</a:t>
            </a:r>
          </a:p>
        </p:txBody>
      </p:sp>
      <p:grpSp>
        <p:nvGrpSpPr>
          <p:cNvPr name="Group 10" id="10"/>
          <p:cNvGrpSpPr/>
          <p:nvPr/>
        </p:nvGrpSpPr>
        <p:grpSpPr>
          <a:xfrm rot="0">
            <a:off x="12554178" y="9258300"/>
            <a:ext cx="4852562" cy="555807"/>
            <a:chOff x="0" y="0"/>
            <a:chExt cx="6470083" cy="741076"/>
          </a:xfrm>
        </p:grpSpPr>
        <p:sp>
          <p:nvSpPr>
            <p:cNvPr name="Freeform 11" id="11"/>
            <p:cNvSpPr/>
            <p:nvPr/>
          </p:nvSpPr>
          <p:spPr>
            <a:xfrm flipH="false" flipV="false" rot="0">
              <a:off x="3879312" y="164398"/>
              <a:ext cx="1069519" cy="467416"/>
            </a:xfrm>
            <a:custGeom>
              <a:avLst/>
              <a:gdLst/>
              <a:ahLst/>
              <a:cxnLst/>
              <a:rect r="r" b="b" t="t" l="l"/>
              <a:pathLst>
                <a:path h="467416" w="1069519">
                  <a:moveTo>
                    <a:pt x="0" y="0"/>
                  </a:moveTo>
                  <a:lnTo>
                    <a:pt x="1069520" y="0"/>
                  </a:lnTo>
                  <a:lnTo>
                    <a:pt x="1069520" y="467416"/>
                  </a:lnTo>
                  <a:lnTo>
                    <a:pt x="0" y="467416"/>
                  </a:lnTo>
                  <a:lnTo>
                    <a:pt x="0" y="0"/>
                  </a:lnTo>
                  <a:close/>
                </a:path>
              </a:pathLst>
            </a:custGeom>
            <a:blipFill>
              <a:blip r:embed="rId6"/>
              <a:stretch>
                <a:fillRect l="0" t="0" r="0" b="0"/>
              </a:stretch>
            </a:blipFill>
          </p:spPr>
        </p:sp>
        <p:sp>
          <p:nvSpPr>
            <p:cNvPr name="Freeform 12" id="12"/>
            <p:cNvSpPr/>
            <p:nvPr/>
          </p:nvSpPr>
          <p:spPr>
            <a:xfrm flipH="false" flipV="false" rot="0">
              <a:off x="5137096" y="0"/>
              <a:ext cx="1332987" cy="741076"/>
            </a:xfrm>
            <a:custGeom>
              <a:avLst/>
              <a:gdLst/>
              <a:ahLst/>
              <a:cxnLst/>
              <a:rect r="r" b="b" t="t" l="l"/>
              <a:pathLst>
                <a:path h="741076" w="1332987">
                  <a:moveTo>
                    <a:pt x="0" y="0"/>
                  </a:moveTo>
                  <a:lnTo>
                    <a:pt x="1332987" y="0"/>
                  </a:lnTo>
                  <a:lnTo>
                    <a:pt x="1332987" y="741076"/>
                  </a:lnTo>
                  <a:lnTo>
                    <a:pt x="0" y="741076"/>
                  </a:lnTo>
                  <a:lnTo>
                    <a:pt x="0" y="0"/>
                  </a:lnTo>
                  <a:close/>
                </a:path>
              </a:pathLst>
            </a:custGeom>
            <a:blipFill>
              <a:blip r:embed="rId7"/>
              <a:stretch>
                <a:fillRect l="-8326" t="0" r="-4173" b="0"/>
              </a:stretch>
            </a:blipFill>
          </p:spPr>
        </p:sp>
        <p:sp>
          <p:nvSpPr>
            <p:cNvPr name="Freeform 13" id="13"/>
            <p:cNvSpPr/>
            <p:nvPr/>
          </p:nvSpPr>
          <p:spPr>
            <a:xfrm flipH="false" flipV="false" rot="0">
              <a:off x="2007692" y="75006"/>
              <a:ext cx="1696803" cy="646199"/>
            </a:xfrm>
            <a:custGeom>
              <a:avLst/>
              <a:gdLst/>
              <a:ahLst/>
              <a:cxnLst/>
              <a:rect r="r" b="b" t="t" l="l"/>
              <a:pathLst>
                <a:path h="646199" w="1696803">
                  <a:moveTo>
                    <a:pt x="0" y="0"/>
                  </a:moveTo>
                  <a:lnTo>
                    <a:pt x="1696803" y="0"/>
                  </a:lnTo>
                  <a:lnTo>
                    <a:pt x="1696803" y="646199"/>
                  </a:lnTo>
                  <a:lnTo>
                    <a:pt x="0" y="646199"/>
                  </a:lnTo>
                  <a:lnTo>
                    <a:pt x="0" y="0"/>
                  </a:lnTo>
                  <a:close/>
                </a:path>
              </a:pathLst>
            </a:custGeom>
            <a:blipFill>
              <a:blip r:embed="rId8"/>
              <a:stretch>
                <a:fillRect l="0" t="0" r="0" b="0"/>
              </a:stretch>
            </a:blipFill>
          </p:spPr>
        </p:sp>
        <p:sp>
          <p:nvSpPr>
            <p:cNvPr name="Freeform 14" id="14"/>
            <p:cNvSpPr/>
            <p:nvPr/>
          </p:nvSpPr>
          <p:spPr>
            <a:xfrm flipH="false" flipV="false" rot="0">
              <a:off x="0" y="159173"/>
              <a:ext cx="517950" cy="581150"/>
            </a:xfrm>
            <a:custGeom>
              <a:avLst/>
              <a:gdLst/>
              <a:ahLst/>
              <a:cxnLst/>
              <a:rect r="r" b="b" t="t" l="l"/>
              <a:pathLst>
                <a:path h="581150" w="517950">
                  <a:moveTo>
                    <a:pt x="0" y="0"/>
                  </a:moveTo>
                  <a:lnTo>
                    <a:pt x="517950" y="0"/>
                  </a:lnTo>
                  <a:lnTo>
                    <a:pt x="517950" y="581150"/>
                  </a:lnTo>
                  <a:lnTo>
                    <a:pt x="0" y="581150"/>
                  </a:lnTo>
                  <a:lnTo>
                    <a:pt x="0" y="0"/>
                  </a:lnTo>
                  <a:close/>
                </a:path>
              </a:pathLst>
            </a:custGeom>
            <a:blipFill>
              <a:blip r:embed="rId9"/>
              <a:stretch>
                <a:fillRect l="0" t="0" r="0" b="0"/>
              </a:stretch>
            </a:blipFill>
          </p:spPr>
        </p:sp>
        <p:grpSp>
          <p:nvGrpSpPr>
            <p:cNvPr name="Group 15" id="15"/>
            <p:cNvGrpSpPr/>
            <p:nvPr/>
          </p:nvGrpSpPr>
          <p:grpSpPr>
            <a:xfrm rot="-10800000">
              <a:off x="719662" y="187202"/>
              <a:ext cx="333078" cy="39417"/>
              <a:chOff x="0" y="0"/>
              <a:chExt cx="481803" cy="57017"/>
            </a:xfrm>
          </p:grpSpPr>
          <p:sp>
            <p:nvSpPr>
              <p:cNvPr name="Freeform 16" id="16"/>
              <p:cNvSpPr/>
              <p:nvPr/>
            </p:nvSpPr>
            <p:spPr>
              <a:xfrm flipH="false" flipV="false" rot="0">
                <a:off x="0" y="0"/>
                <a:ext cx="481803" cy="57017"/>
              </a:xfrm>
              <a:custGeom>
                <a:avLst/>
                <a:gdLst/>
                <a:ahLst/>
                <a:cxnLst/>
                <a:rect r="r" b="b" t="t" l="l"/>
                <a:pathLst>
                  <a:path h="57017" w="481803">
                    <a:moveTo>
                      <a:pt x="28509" y="0"/>
                    </a:moveTo>
                    <a:lnTo>
                      <a:pt x="453295" y="0"/>
                    </a:lnTo>
                    <a:cubicBezTo>
                      <a:pt x="460856" y="0"/>
                      <a:pt x="468107" y="3004"/>
                      <a:pt x="473453" y="8350"/>
                    </a:cubicBezTo>
                    <a:cubicBezTo>
                      <a:pt x="478800" y="13696"/>
                      <a:pt x="481803" y="20948"/>
                      <a:pt x="481803" y="28509"/>
                    </a:cubicBezTo>
                    <a:lnTo>
                      <a:pt x="481803" y="28509"/>
                    </a:lnTo>
                    <a:cubicBezTo>
                      <a:pt x="481803" y="36070"/>
                      <a:pt x="478800" y="43321"/>
                      <a:pt x="473453" y="48667"/>
                    </a:cubicBezTo>
                    <a:cubicBezTo>
                      <a:pt x="468107" y="54014"/>
                      <a:pt x="460856" y="57017"/>
                      <a:pt x="453295" y="57017"/>
                    </a:cubicBezTo>
                    <a:lnTo>
                      <a:pt x="28509" y="57017"/>
                    </a:lnTo>
                    <a:cubicBezTo>
                      <a:pt x="20948" y="57017"/>
                      <a:pt x="13696" y="54014"/>
                      <a:pt x="8350" y="48667"/>
                    </a:cubicBezTo>
                    <a:cubicBezTo>
                      <a:pt x="3004" y="43321"/>
                      <a:pt x="0" y="36070"/>
                      <a:pt x="0" y="28509"/>
                    </a:cubicBezTo>
                    <a:lnTo>
                      <a:pt x="0" y="28509"/>
                    </a:lnTo>
                    <a:cubicBezTo>
                      <a:pt x="0" y="20948"/>
                      <a:pt x="3004" y="13696"/>
                      <a:pt x="8350" y="8350"/>
                    </a:cubicBezTo>
                    <a:cubicBezTo>
                      <a:pt x="13696" y="3004"/>
                      <a:pt x="20948" y="0"/>
                      <a:pt x="28509" y="0"/>
                    </a:cubicBezTo>
                    <a:close/>
                  </a:path>
                </a:pathLst>
              </a:custGeom>
              <a:solidFill>
                <a:srgbClr val="1C191A"/>
              </a:solidFill>
            </p:spPr>
          </p:sp>
          <p:sp>
            <p:nvSpPr>
              <p:cNvPr name="TextBox 17" id="17"/>
              <p:cNvSpPr txBox="true"/>
              <p:nvPr/>
            </p:nvSpPr>
            <p:spPr>
              <a:xfrm>
                <a:off x="0" y="0"/>
                <a:ext cx="481803" cy="57017"/>
              </a:xfrm>
              <a:prstGeom prst="rect">
                <a:avLst/>
              </a:prstGeom>
            </p:spPr>
            <p:txBody>
              <a:bodyPr anchor="ctr" rtlCol="false" tIns="2752" lIns="2752" bIns="2752" rIns="2752"/>
              <a:lstStyle/>
              <a:p>
                <a:pPr algn="ctr">
                  <a:lnSpc>
                    <a:spcPts val="145"/>
                  </a:lnSpc>
                </a:pPr>
              </a:p>
            </p:txBody>
          </p:sp>
        </p:grpSp>
        <p:sp>
          <p:nvSpPr>
            <p:cNvPr name="TextBox 18" id="18"/>
            <p:cNvSpPr txBox="true"/>
            <p:nvPr/>
          </p:nvSpPr>
          <p:spPr>
            <a:xfrm rot="0">
              <a:off x="1218668" y="168152"/>
              <a:ext cx="320175" cy="512128"/>
            </a:xfrm>
            <a:prstGeom prst="rect">
              <a:avLst/>
            </a:prstGeom>
          </p:spPr>
          <p:txBody>
            <a:bodyPr anchor="t" rtlCol="false" tIns="0" lIns="0" bIns="0" rIns="0">
              <a:spAutoFit/>
            </a:bodyPr>
            <a:lstStyle/>
            <a:p>
              <a:pPr algn="ctr">
                <a:lnSpc>
                  <a:spcPts val="3162"/>
                </a:lnSpc>
              </a:pPr>
              <a:r>
                <a:rPr lang="en-US" b="true" sz="2433" spc="-53">
                  <a:solidFill>
                    <a:srgbClr val="1C191A"/>
                  </a:solidFill>
                  <a:latin typeface="Charmonman Bold"/>
                  <a:ea typeface="Charmonman Bold"/>
                  <a:cs typeface="Charmonman Bold"/>
                  <a:sym typeface="Charmonman Bold"/>
                </a:rPr>
                <a:t>K</a:t>
              </a:r>
            </a:p>
          </p:txBody>
        </p:sp>
        <p:sp>
          <p:nvSpPr>
            <p:cNvPr name="TextBox 19" id="19"/>
            <p:cNvSpPr txBox="true"/>
            <p:nvPr/>
          </p:nvSpPr>
          <p:spPr>
            <a:xfrm rot="0">
              <a:off x="921847" y="-11539"/>
              <a:ext cx="359399" cy="751862"/>
            </a:xfrm>
            <a:prstGeom prst="rect">
              <a:avLst/>
            </a:prstGeom>
          </p:spPr>
          <p:txBody>
            <a:bodyPr anchor="t" rtlCol="false" tIns="0" lIns="0" bIns="0" rIns="0">
              <a:spAutoFit/>
            </a:bodyPr>
            <a:lstStyle/>
            <a:p>
              <a:pPr algn="ctr">
                <a:lnSpc>
                  <a:spcPts val="4400"/>
                </a:lnSpc>
              </a:pPr>
              <a:r>
                <a:rPr lang="en-US" b="true" sz="3385" spc="-74">
                  <a:solidFill>
                    <a:srgbClr val="1C191A"/>
                  </a:solidFill>
                  <a:latin typeface="Arista Pro Semi-Bold"/>
                  <a:ea typeface="Arista Pro Semi-Bold"/>
                  <a:cs typeface="Arista Pro Semi-Bold"/>
                  <a:sym typeface="Arista Pro Semi-Bold"/>
                </a:rPr>
                <a:t>b</a:t>
              </a:r>
            </a:p>
          </p:txBody>
        </p:sp>
        <p:sp>
          <p:nvSpPr>
            <p:cNvPr name="Freeform 20" id="20"/>
            <p:cNvSpPr/>
            <p:nvPr/>
          </p:nvSpPr>
          <p:spPr>
            <a:xfrm flipH="false" flipV="false" rot="0">
              <a:off x="719662" y="252658"/>
              <a:ext cx="229124" cy="282766"/>
            </a:xfrm>
            <a:custGeom>
              <a:avLst/>
              <a:gdLst/>
              <a:ahLst/>
              <a:cxnLst/>
              <a:rect r="r" b="b" t="t" l="l"/>
              <a:pathLst>
                <a:path h="282766" w="229124">
                  <a:moveTo>
                    <a:pt x="0" y="0"/>
                  </a:moveTo>
                  <a:lnTo>
                    <a:pt x="229123" y="0"/>
                  </a:lnTo>
                  <a:lnTo>
                    <a:pt x="229123" y="282766"/>
                  </a:lnTo>
                  <a:lnTo>
                    <a:pt x="0" y="282766"/>
                  </a:lnTo>
                  <a:lnTo>
                    <a:pt x="0" y="0"/>
                  </a:lnTo>
                  <a:close/>
                </a:path>
              </a:pathLst>
            </a:custGeom>
            <a:blipFill>
              <a:blip r:embed="rId10"/>
              <a:stretch>
                <a:fillRect l="0" t="-382" r="0" b="-382"/>
              </a:stretch>
            </a:blipFill>
          </p:spPr>
        </p:sp>
        <p:sp>
          <p:nvSpPr>
            <p:cNvPr name="TextBox 21" id="21"/>
            <p:cNvSpPr txBox="true"/>
            <p:nvPr/>
          </p:nvSpPr>
          <p:spPr>
            <a:xfrm rot="0">
              <a:off x="1473476" y="-10786"/>
              <a:ext cx="359399" cy="751862"/>
            </a:xfrm>
            <a:prstGeom prst="rect">
              <a:avLst/>
            </a:prstGeom>
          </p:spPr>
          <p:txBody>
            <a:bodyPr anchor="t" rtlCol="false" tIns="0" lIns="0" bIns="0" rIns="0">
              <a:spAutoFit/>
            </a:bodyPr>
            <a:lstStyle/>
            <a:p>
              <a:pPr algn="ctr">
                <a:lnSpc>
                  <a:spcPts val="4400"/>
                </a:lnSpc>
              </a:pPr>
              <a:r>
                <a:rPr lang="en-US" b="true" sz="3385" spc="-74">
                  <a:solidFill>
                    <a:srgbClr val="1C191A"/>
                  </a:solidFill>
                  <a:latin typeface="Arista Pro Semi-Bold"/>
                  <a:ea typeface="Arista Pro Semi-Bold"/>
                  <a:cs typeface="Arista Pro Semi-Bold"/>
                  <a:sym typeface="Arista Pro Semi-Bold"/>
                </a:rPr>
                <a:t>d</a:t>
              </a:r>
            </a:p>
          </p:txBody>
        </p:sp>
        <p:sp>
          <p:nvSpPr>
            <p:cNvPr name="TextBox 22" id="22"/>
            <p:cNvSpPr txBox="true"/>
            <p:nvPr/>
          </p:nvSpPr>
          <p:spPr>
            <a:xfrm rot="0">
              <a:off x="719662" y="571460"/>
              <a:ext cx="790030" cy="129771"/>
            </a:xfrm>
            <a:prstGeom prst="rect">
              <a:avLst/>
            </a:prstGeom>
          </p:spPr>
          <p:txBody>
            <a:bodyPr anchor="t" rtlCol="false" tIns="0" lIns="0" bIns="0" rIns="0">
              <a:spAutoFit/>
            </a:bodyPr>
            <a:lstStyle/>
            <a:p>
              <a:pPr algn="l">
                <a:lnSpc>
                  <a:spcPts val="726"/>
                </a:lnSpc>
              </a:pPr>
              <a:r>
                <a:rPr lang="en-US" sz="643" spc="184" b="true">
                  <a:solidFill>
                    <a:srgbClr val="D7271D"/>
                  </a:solidFill>
                  <a:latin typeface="Arista Pro Semi-Bold"/>
                  <a:ea typeface="Arista Pro Semi-Bold"/>
                  <a:cs typeface="Arista Pro Semi-Bold"/>
                  <a:sym typeface="Arista Pro Semi-Bold"/>
                </a:rPr>
                <a:t>WONOSOBO</a:t>
              </a:r>
            </a:p>
          </p:txBody>
        </p:sp>
      </p:grpSp>
      <p:sp>
        <p:nvSpPr>
          <p:cNvPr name="TextBox 23" id="23"/>
          <p:cNvSpPr txBox="true"/>
          <p:nvPr/>
        </p:nvSpPr>
        <p:spPr>
          <a:xfrm rot="0">
            <a:off x="881260" y="5407073"/>
            <a:ext cx="16525480" cy="1749425"/>
          </a:xfrm>
          <a:prstGeom prst="rect">
            <a:avLst/>
          </a:prstGeom>
        </p:spPr>
        <p:txBody>
          <a:bodyPr anchor="t" rtlCol="false" tIns="0" lIns="0" bIns="0" rIns="0">
            <a:spAutoFit/>
          </a:bodyPr>
          <a:lstStyle/>
          <a:p>
            <a:pPr algn="l" marL="0" indent="0" lvl="0">
              <a:lnSpc>
                <a:spcPts val="7000"/>
              </a:lnSpc>
              <a:spcBef>
                <a:spcPct val="0"/>
              </a:spcBef>
            </a:pPr>
            <a:r>
              <a:rPr lang="en-US" sz="5000">
                <a:solidFill>
                  <a:srgbClr val="323030"/>
                </a:solidFill>
                <a:latin typeface="TT Interphases"/>
                <a:ea typeface="TT Interphases"/>
                <a:cs typeface="TT Interphases"/>
                <a:sym typeface="TT Interphases"/>
              </a:rPr>
              <a:t>Seluruh layanan kepegawaian di Badan Kepegawaian Daerah Kabupaten Wonosobo </a:t>
            </a:r>
            <a:r>
              <a:rPr lang="en-US" b="true" sz="5000">
                <a:solidFill>
                  <a:srgbClr val="323030"/>
                </a:solidFill>
                <a:latin typeface="TT Interphases Bold"/>
                <a:ea typeface="TT Interphases Bold"/>
                <a:cs typeface="TT Interphases Bold"/>
                <a:sym typeface="TT Interphases Bold"/>
              </a:rPr>
              <a:t>tidak dipungut biaya</a:t>
            </a:r>
            <a:r>
              <a:rPr lang="en-US" sz="5000">
                <a:solidFill>
                  <a:srgbClr val="323030"/>
                </a:solidFill>
                <a:latin typeface="TT Interphases"/>
                <a:ea typeface="TT Interphases"/>
                <a:cs typeface="TT Interphases"/>
                <a:sym typeface="TT Interphases"/>
              </a:rPr>
              <a:t>.</a:t>
            </a:r>
          </a:p>
        </p:txBody>
      </p:sp>
      <p:sp>
        <p:nvSpPr>
          <p:cNvPr name="TextBox 24" id="24"/>
          <p:cNvSpPr txBox="true"/>
          <p:nvPr/>
        </p:nvSpPr>
        <p:spPr>
          <a:xfrm rot="0">
            <a:off x="833635" y="6973922"/>
            <a:ext cx="11882008" cy="2562281"/>
          </a:xfrm>
          <a:prstGeom prst="rect">
            <a:avLst/>
          </a:prstGeom>
        </p:spPr>
        <p:txBody>
          <a:bodyPr anchor="t" rtlCol="false" tIns="0" lIns="0" bIns="0" rIns="0">
            <a:spAutoFit/>
          </a:bodyPr>
          <a:lstStyle/>
          <a:p>
            <a:pPr algn="l" marL="0" indent="0" lvl="0">
              <a:lnSpc>
                <a:spcPts val="21000"/>
              </a:lnSpc>
              <a:spcBef>
                <a:spcPct val="0"/>
              </a:spcBef>
            </a:pPr>
            <a:r>
              <a:rPr lang="en-US" b="true" sz="15000">
                <a:gradFill>
                  <a:gsLst>
                    <a:gs pos="0">
                      <a:srgbClr val="2CBFAE">
                        <a:alpha val="100000"/>
                      </a:srgbClr>
                    </a:gs>
                    <a:gs pos="100000">
                      <a:srgbClr val="FAED04">
                        <a:alpha val="100000"/>
                      </a:srgbClr>
                    </a:gs>
                  </a:gsLst>
                  <a:lin ang="0"/>
                </a:gradFill>
                <a:latin typeface="TT Interphases Bold"/>
                <a:ea typeface="TT Interphases Bold"/>
                <a:cs typeface="TT Interphases Bold"/>
                <a:sym typeface="TT Interphases Bold"/>
              </a:rPr>
              <a:t>GRATIS!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DAHRfmlbFn4</dc:identifier>
  <dcterms:modified xsi:type="dcterms:W3CDTF">2011-08-01T06:04:30Z</dcterms:modified>
  <cp:revision>1</cp:revision>
  <dc:title>MASBROW</dc:title>
</cp:coreProperties>
</file>